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9" r:id="rId4"/>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5DD"/>
    <a:srgbClr val="FFF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1036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577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利尻町協力隊パワポテンプレ_2_アートボード 1 のコピー 3.jpg" descr="利尻町協力隊パワポテンプレ_2_アートボード 1 のコピー 3.jpg"/>
          <p:cNvPicPr>
            <a:picLocks noChangeAspect="1"/>
          </p:cNvPicPr>
          <p:nvPr/>
        </p:nvPicPr>
        <p:blipFill>
          <a:blip r:embed="rId3"/>
          <a:srcRect t="2648" b="2648"/>
          <a:stretch>
            <a:fillRect/>
          </a:stretch>
        </p:blipFill>
        <p:spPr>
          <a:xfrm>
            <a:off x="-301626" y="13890"/>
            <a:ext cx="13607956" cy="9700421"/>
          </a:xfrm>
          <a:prstGeom prst="rect">
            <a:avLst/>
          </a:prstGeom>
          <a:ln w="12700">
            <a:miter lim="400000"/>
          </a:ln>
        </p:spPr>
      </p:pic>
      <p:sp>
        <p:nvSpPr>
          <p:cNvPr id="56" name="埼玉県…"/>
          <p:cNvSpPr txBox="1"/>
          <p:nvPr/>
        </p:nvSpPr>
        <p:spPr>
          <a:xfrm>
            <a:off x="1790379" y="1935231"/>
            <a:ext cx="4954337" cy="4946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　　出身：</a:t>
            </a:r>
            <a:r>
              <a:rPr lang="ja-JP" altLang="en-US" sz="2000" b="1" dirty="0">
                <a:latin typeface="UD デジタル 教科書体 NP-R" panose="02020400000000000000" pitchFamily="18" charset="-128"/>
                <a:ea typeface="UD デジタル 教科書体 NP-R" panose="02020400000000000000" pitchFamily="18" charset="-128"/>
              </a:rPr>
              <a:t>大阪府</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活動場所：</a:t>
            </a:r>
            <a:r>
              <a:rPr lang="ja-JP" altLang="en-US" sz="2000" b="1" dirty="0">
                <a:latin typeface="UD デジタル 教科書体 NP-R" panose="02020400000000000000" pitchFamily="18" charset="-128"/>
                <a:ea typeface="UD デジタル 教科書体 NP-R" panose="02020400000000000000" pitchFamily="18" charset="-128"/>
              </a:rPr>
              <a:t>利尻町</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活動内容：</a:t>
            </a:r>
            <a:r>
              <a:rPr lang="ja-JP" altLang="en-US" sz="2000" b="1" dirty="0">
                <a:latin typeface="UD デジタル 教科書体 NP-R" panose="02020400000000000000" pitchFamily="18" charset="-128"/>
                <a:ea typeface="UD デジタル 教科書体 NP-R" panose="02020400000000000000" pitchFamily="18" charset="-128"/>
              </a:rPr>
              <a:t>観光協会・役場商工観光関係</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神居海岸パーク</a:t>
            </a:r>
            <a:endParaRPr lang="en-US" altLang="ja-JP"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クルーズ船歓迎</a:t>
            </a:r>
            <a:endParaRPr lang="en-US" altLang="ja-JP"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a:t>
            </a:r>
            <a:r>
              <a:rPr lang="ja-JP" altLang="en-US" sz="2000" b="1" dirty="0" err="1">
                <a:latin typeface="UD デジタル 教科書体 NP-R" panose="02020400000000000000" pitchFamily="18" charset="-128"/>
                <a:ea typeface="UD デジタル 教科書体 NP-R" panose="02020400000000000000" pitchFamily="18" charset="-128"/>
              </a:rPr>
              <a:t>りしりん</a:t>
            </a:r>
            <a:r>
              <a:rPr lang="ja-JP" altLang="en-US" sz="2000" b="1" dirty="0">
                <a:latin typeface="UD デジタル 教科書体 NP-R" panose="02020400000000000000" pitchFamily="18" charset="-128"/>
                <a:ea typeface="UD デジタル 教科書体 NP-R" panose="02020400000000000000" pitchFamily="18" charset="-128"/>
              </a:rPr>
              <a:t>グッズ制作　等</a:t>
            </a:r>
            <a:endParaRPr sz="2000" b="1" dirty="0">
              <a:latin typeface="UD デジタル 教科書体 NP-R" panose="02020400000000000000" pitchFamily="18" charset="-128"/>
              <a:ea typeface="UD デジタル 教科書体 NP-R" panose="02020400000000000000" pitchFamily="18" charset="-128"/>
            </a:endParaRP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dirty="0">
                <a:latin typeface="UD デジタル 教科書体 NP-R" panose="02020400000000000000" pitchFamily="18" charset="-128"/>
                <a:ea typeface="UD デジタル 教科書体 NP-R" panose="02020400000000000000" pitchFamily="18" charset="-128"/>
              </a:rPr>
              <a:t>　　任期：</a:t>
            </a:r>
            <a:r>
              <a:rPr lang="en-US" altLang="ja-JP" sz="2000" b="1" dirty="0">
                <a:latin typeface="UD デジタル 教科書体 NP-R" panose="02020400000000000000" pitchFamily="18" charset="-128"/>
                <a:ea typeface="UD デジタル 教科書体 NP-R" panose="02020400000000000000" pitchFamily="18" charset="-128"/>
              </a:rPr>
              <a:t>2023</a:t>
            </a:r>
            <a:r>
              <a:rPr sz="2000" b="1" dirty="0">
                <a:latin typeface="UD デジタル 教科書体 NP-R" panose="02020400000000000000" pitchFamily="18" charset="-128"/>
                <a:ea typeface="UD デジタル 教科書体 NP-R" panose="02020400000000000000" pitchFamily="18" charset="-128"/>
              </a:rPr>
              <a:t>年</a:t>
            </a:r>
            <a:r>
              <a:rPr lang="en-US" altLang="ja-JP" sz="2000" b="1" dirty="0">
                <a:latin typeface="UD デジタル 教科書体 NP-R" panose="02020400000000000000" pitchFamily="18" charset="-128"/>
                <a:ea typeface="UD デジタル 教科書体 NP-R" panose="02020400000000000000" pitchFamily="18" charset="-128"/>
              </a:rPr>
              <a:t>5</a:t>
            </a:r>
            <a:r>
              <a:rPr sz="2000" b="1" dirty="0">
                <a:latin typeface="UD デジタル 教科書体 NP-R" panose="02020400000000000000" pitchFamily="18" charset="-128"/>
                <a:ea typeface="UD デジタル 教科書体 NP-R" panose="02020400000000000000" pitchFamily="18" charset="-128"/>
              </a:rPr>
              <a:t>月</a:t>
            </a:r>
            <a:r>
              <a:rPr lang="ja-JP" altLang="en-US" sz="2000" b="1" dirty="0">
                <a:latin typeface="UD デジタル 教科書体 NP-R" panose="02020400000000000000" pitchFamily="18" charset="-128"/>
                <a:ea typeface="UD デジタル 教科書体 NP-R" panose="02020400000000000000" pitchFamily="18" charset="-128"/>
              </a:rPr>
              <a:t>～</a:t>
            </a:r>
            <a:r>
              <a:rPr lang="en-US" altLang="ja-JP" sz="2000" b="1" dirty="0">
                <a:latin typeface="UD デジタル 教科書体 NP-R" panose="02020400000000000000" pitchFamily="18" charset="-128"/>
                <a:ea typeface="UD デジタル 教科書体 NP-R" panose="02020400000000000000" pitchFamily="18" charset="-128"/>
              </a:rPr>
              <a:t>2026</a:t>
            </a:r>
            <a:r>
              <a:rPr lang="ja-JP" altLang="en-US" sz="2000" b="1" dirty="0">
                <a:latin typeface="UD デジタル 教科書体 NP-R" panose="02020400000000000000" pitchFamily="18" charset="-128"/>
                <a:ea typeface="UD デジタル 教科書体 NP-R" panose="02020400000000000000" pitchFamily="18" charset="-128"/>
              </a:rPr>
              <a:t>年</a:t>
            </a:r>
            <a:r>
              <a:rPr lang="en-US" altLang="ja-JP" sz="2000" b="1" dirty="0">
                <a:latin typeface="UD デジタル 教科書体 NP-R" panose="02020400000000000000" pitchFamily="18" charset="-128"/>
                <a:ea typeface="UD デジタル 教科書体 NP-R" panose="02020400000000000000" pitchFamily="18" charset="-128"/>
              </a:rPr>
              <a:t>4</a:t>
            </a:r>
            <a:r>
              <a:rPr lang="ja-JP" altLang="en-US" sz="2000" b="1" dirty="0">
                <a:latin typeface="UD デジタル 教科書体 NP-R" panose="02020400000000000000" pitchFamily="18" charset="-128"/>
                <a:ea typeface="UD デジタル 教科書体 NP-R" panose="02020400000000000000" pitchFamily="18" charset="-128"/>
              </a:rPr>
              <a:t>月</a:t>
            </a:r>
          </a:p>
          <a:p>
            <a:pPr algn="l" defTabSz="457200">
              <a:lnSpc>
                <a:spcPct val="200000"/>
              </a:lnSpc>
              <a:defRPr>
                <a:latin typeface="ヒラギノ角ゴ ProN W6"/>
                <a:ea typeface="ヒラギノ角ゴ ProN W6"/>
                <a:cs typeface="ヒラギノ角ゴ ProN W6"/>
                <a:sym typeface="ヒラギノ角ゴ ProN W6"/>
              </a:defRPr>
            </a:pPr>
            <a:r>
              <a:rPr lang="ja-JP" altLang="en-US" sz="2000" b="1" dirty="0">
                <a:latin typeface="UD デジタル 教科書体 NP-R" panose="02020400000000000000" pitchFamily="18" charset="-128"/>
                <a:ea typeface="UD デジタル 教科書体 NP-R" panose="02020400000000000000" pitchFamily="18" charset="-128"/>
              </a:rPr>
              <a:t>　　　　　（</a:t>
            </a:r>
            <a:r>
              <a:rPr lang="en-US" altLang="ja-JP" sz="2000" b="1" dirty="0">
                <a:latin typeface="UD デジタル 教科書体 NP-R" panose="02020400000000000000" pitchFamily="18" charset="-128"/>
                <a:ea typeface="UD デジタル 教科書体 NP-R" panose="02020400000000000000" pitchFamily="18" charset="-128"/>
              </a:rPr>
              <a:t>2</a:t>
            </a:r>
            <a:r>
              <a:rPr lang="ja-JP" altLang="en-US" sz="2000" b="1" dirty="0">
                <a:latin typeface="UD デジタル 教科書体 NP-R" panose="02020400000000000000" pitchFamily="18" charset="-128"/>
                <a:ea typeface="UD デジタル 教科書体 NP-R" panose="02020400000000000000" pitchFamily="18" charset="-128"/>
              </a:rPr>
              <a:t>年目）</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中西　聡</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58" name="地域おこし協力隊…"/>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地域おこし協力隊</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発表資料</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59" name="北海道 利尻町"/>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a:lnSpc>
                <a:spcPct val="100000"/>
              </a:lnSpc>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北海道</a:t>
            </a:r>
            <a:r>
              <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利尻町</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52280" y="7204310"/>
            <a:ext cx="9500144" cy="2219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sz="1700"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東京で観光と美容健康の２つの事業を経営していましたが、できることをやり切ったこと、世の中がコロナ過へ突入したことをきっかけに、事業をひと区切りし心機一転する一環でいくつか旅行へ行きました。利尻島はそのひとつで、海に山が浮かぶような特異な地形や豊かな自然などに至高の希少価値と無限の可能性を感じ、ここをセカンドライフにすると決意し移住しました。追々は会社もこちらへ移すことを考えてますが、まずは島の中から島のひとりとして関わり力になるため、協力隊という立場を最大限活用しています。</a:t>
            </a:r>
            <a:endParaRPr lang="zh-TW" altLang="en-US" sz="1700" dirty="0">
              <a:solidFill>
                <a:schemeClr val="tx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pic>
        <p:nvPicPr>
          <p:cNvPr id="61" name="イメージ" descr="イメージ"/>
          <p:cNvPicPr>
            <a:picLocks noChangeAspect="1"/>
          </p:cNvPicPr>
          <p:nvPr/>
        </p:nvPicPr>
        <p:blipFill>
          <a:blip r:embed="rId4"/>
          <a:stretch>
            <a:fillRect/>
          </a:stretch>
        </p:blipFill>
        <p:spPr>
          <a:xfrm>
            <a:off x="1721223" y="6487881"/>
            <a:ext cx="9638555" cy="655820"/>
          </a:xfrm>
          <a:prstGeom prst="rect">
            <a:avLst/>
          </a:prstGeom>
          <a:ln w="12700">
            <a:miter lim="400000"/>
          </a:ln>
        </p:spPr>
      </p:pic>
      <p:sp>
        <p:nvSpPr>
          <p:cNvPr id="62" name="円形"/>
          <p:cNvSpPr/>
          <p:nvPr/>
        </p:nvSpPr>
        <p:spPr>
          <a:xfrm>
            <a:off x="6898085" y="1447125"/>
            <a:ext cx="5312550" cy="5312550"/>
          </a:xfrm>
          <a:prstGeom prst="ellipse">
            <a:avLst/>
          </a:prstGeom>
          <a:solidFill>
            <a:srgbClr val="359F7C"/>
          </a:solidFill>
          <a:ln w="12700">
            <a:miter lim="400000"/>
          </a:ln>
        </p:spPr>
        <p:txBody>
          <a:bodyPr lIns="50800" tIns="50800" rIns="50800" bIns="50800" anchor="ctr"/>
          <a:lstStyle/>
          <a:p>
            <a:endParaRPr/>
          </a:p>
        </p:txBody>
      </p:sp>
      <p:sp>
        <p:nvSpPr>
          <p:cNvPr id="63"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17" name="図 16">
            <a:extLst>
              <a:ext uri="{FF2B5EF4-FFF2-40B4-BE49-F238E27FC236}">
                <a16:creationId xmlns:a16="http://schemas.microsoft.com/office/drawing/2014/main" id="{B7D6216B-C444-493A-99C2-3CEA52CEB8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36" t="20203" r="11890" b="18320"/>
          <a:stretch/>
        </p:blipFill>
        <p:spPr>
          <a:xfrm>
            <a:off x="7051451" y="1600492"/>
            <a:ext cx="5005815" cy="5005815"/>
          </a:xfrm>
          <a:prstGeom prst="ellipse">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2"/>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活動内容</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867312" y="2592834"/>
            <a:ext cx="4617049" cy="5062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pPr marL="285750" indent="-285750">
              <a:buFont typeface="Wingdings" panose="05000000000000000000" pitchFamily="2" charset="2"/>
              <a:buChar char="u"/>
            </a:pPr>
            <a:r>
              <a:rPr lang="ja-JP" altLang="en-US" b="1" dirty="0">
                <a:latin typeface="UD デジタル 教科書体 NP-R" panose="02020400000000000000" pitchFamily="18" charset="-128"/>
                <a:ea typeface="UD デジタル 教科書体 NP-R" panose="02020400000000000000" pitchFamily="18" charset="-128"/>
              </a:rPr>
              <a:t>オンシーズン（５月～１０月前半）</a:t>
            </a:r>
            <a:endParaRPr lang="en-US" altLang="ja-JP" b="1" dirty="0">
              <a:latin typeface="UD デジタル 教科書体 NP-R" panose="02020400000000000000" pitchFamily="18" charset="-128"/>
              <a:ea typeface="UD デジタル 教科書体 NP-R" panose="02020400000000000000" pitchFamily="18" charset="-128"/>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主に観光体験施設「神居海岸パーク」の運営管理及び施設発展のための改善に努めています。また、</a:t>
            </a:r>
            <a:r>
              <a:rPr lang="ja-JP" altLang="en-US" dirty="0">
                <a:latin typeface="UD デジタル 教科書体 NP-R" panose="02020400000000000000" pitchFamily="18" charset="-128"/>
                <a:ea typeface="UD デジタル 教科書体 NP-R" panose="02020400000000000000" pitchFamily="18" charset="-128"/>
              </a:rPr>
              <a:t>沓形港に寄港するクルーズ船歓迎のための企画・実施を行い、乗船客にはもちろん、町民にも恩恵があるような形を目指しています。</a:t>
            </a:r>
            <a:endParaRPr lang="zh-TW"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marL="285750" indent="-285750">
              <a:buFont typeface="Wingdings" panose="05000000000000000000" pitchFamily="2" charset="2"/>
              <a:buChar char="u"/>
            </a:pPr>
            <a:r>
              <a:rPr lang="ja-JP" altLang="en-US" b="1" dirty="0">
                <a:solidFill>
                  <a:schemeClr val="tx1"/>
                </a:solidFill>
                <a:latin typeface="UD デジタル 教科書体 NP-R" panose="02020400000000000000" pitchFamily="18" charset="-128"/>
                <a:ea typeface="UD デジタル 教科書体 NP-R" panose="02020400000000000000" pitchFamily="18" charset="-128"/>
              </a:rPr>
              <a:t>オフシーズン（１０月後半～４月）</a:t>
            </a:r>
            <a:endParaRPr lang="zh-TW" altLang="en-US"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来シーズンに向けての企画・運営準備に力を入れ、島の観光発展を目指しています。また、島の</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PR</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や各種観光事業者との取り引きのため全国へ出張に赴いています。</a:t>
            </a:r>
            <a:endParaRPr lang="zh-TW"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四角形: メモ 13">
            <a:extLst>
              <a:ext uri="{FF2B5EF4-FFF2-40B4-BE49-F238E27FC236}">
                <a16:creationId xmlns:a16="http://schemas.microsoft.com/office/drawing/2014/main" id="{A30B59A0-7849-4275-84FF-CB08E770CA36}"/>
              </a:ext>
            </a:extLst>
          </p:cNvPr>
          <p:cNvSpPr/>
          <p:nvPr/>
        </p:nvSpPr>
        <p:spPr>
          <a:xfrm>
            <a:off x="2433711" y="8280527"/>
            <a:ext cx="7990449" cy="951912"/>
          </a:xfrm>
          <a:prstGeom prst="foldedCorner">
            <a:avLst>
              <a:gd name="adj" fmla="val 50000"/>
            </a:avLst>
          </a:prstGeom>
          <a:solidFill>
            <a:srgbClr val="FFFEFD"/>
          </a:solidFill>
          <a:ln w="25400" cap="flat">
            <a:solidFill>
              <a:srgbClr val="DBC5D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
        <p:nvSpPr>
          <p:cNvPr id="72" name="テキストテキストテキストテキストテキストテキストテキストテキストテキストテキストテキストテキストテキスト"/>
          <p:cNvSpPr txBox="1"/>
          <p:nvPr/>
        </p:nvSpPr>
        <p:spPr>
          <a:xfrm>
            <a:off x="1842641" y="8407904"/>
            <a:ext cx="9073756"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r>
              <a:rPr lang="ja-JP" altLang="en-US" sz="1500" dirty="0">
                <a:latin typeface="UD デジタル 教科書体 NP-R" panose="02020400000000000000" pitchFamily="18" charset="-128"/>
                <a:ea typeface="UD デジタル 教科書体 NP-R" panose="02020400000000000000" pitchFamily="18" charset="-128"/>
              </a:rPr>
              <a:t>観光施設の円滑な運営のため、昨冬の終わりに国家試験を受け潜水士となりました。</a:t>
            </a:r>
            <a:endParaRPr lang="en-US" altLang="ja-JP" sz="1500" dirty="0">
              <a:latin typeface="UD デジタル 教科書体 NP-R" panose="02020400000000000000" pitchFamily="18" charset="-128"/>
              <a:ea typeface="UD デジタル 教科書体 NP-R" panose="02020400000000000000" pitchFamily="18" charset="-128"/>
            </a:endParaRPr>
          </a:p>
          <a:p>
            <a:r>
              <a:rPr lang="ja-JP" altLang="en-US" sz="1500" dirty="0">
                <a:latin typeface="UD デジタル 教科書体 NP-R" panose="02020400000000000000" pitchFamily="18" charset="-128"/>
                <a:ea typeface="UD デジタル 教科書体 NP-R" panose="02020400000000000000" pitchFamily="18" charset="-128"/>
              </a:rPr>
              <a:t>また、令和６年度は神居海岸パークの来場者と売上が共に史上最高となりました。</a:t>
            </a:r>
            <a:endParaRPr sz="1500" dirty="0">
              <a:latin typeface="UD デジタル 教科書体 NP-R" panose="02020400000000000000" pitchFamily="18" charset="-128"/>
              <a:ea typeface="UD デジタル 教科書体 NP-R" panose="02020400000000000000" pitchFamily="18" charset="-128"/>
            </a:endParaRPr>
          </a:p>
        </p:txBody>
      </p:sp>
      <p:sp>
        <p:nvSpPr>
          <p:cNvPr id="9" name="北海道 利尻町">
            <a:extLst>
              <a:ext uri="{FF2B5EF4-FFF2-40B4-BE49-F238E27FC236}">
                <a16:creationId xmlns:a16="http://schemas.microsoft.com/office/drawing/2014/main" id="{82E471AC-B2D5-432C-B5E2-C6A0B96A7B55}"/>
              </a:ext>
            </a:extLst>
          </p:cNvPr>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a:lnSpc>
                <a:spcPct val="100000"/>
              </a:lnSpc>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北海道</a:t>
            </a:r>
            <a:r>
              <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 </a:t>
            </a: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利尻町</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0" name="地域おこし協力隊…">
            <a:extLst>
              <a:ext uri="{FF2B5EF4-FFF2-40B4-BE49-F238E27FC236}">
                <a16:creationId xmlns:a16="http://schemas.microsoft.com/office/drawing/2014/main" id="{EE9EC719-9A89-4097-8C44-03E81C1B5BEC}"/>
              </a:ext>
            </a:extLst>
          </p:cNvPr>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地域おこし協力隊</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defTabSz="457200">
              <a:defRPr sz="1700"/>
            </a:pPr>
            <a:r>
              <a:rPr dirty="0" err="1">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発表資料</a:t>
            </a:r>
            <a:endParaRPr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50F8D548-DD72-4264-BCDB-074AF2BD4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5624">
            <a:off x="7481568" y="2574743"/>
            <a:ext cx="3928468" cy="2623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図 12">
            <a:extLst>
              <a:ext uri="{FF2B5EF4-FFF2-40B4-BE49-F238E27FC236}">
                <a16:creationId xmlns:a16="http://schemas.microsoft.com/office/drawing/2014/main" id="{A2904EB8-C976-459F-A940-0F06ED84C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5291">
            <a:off x="7092634" y="5263305"/>
            <a:ext cx="3777988" cy="2518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g.jpg" descr="g.jpg"/>
          <p:cNvPicPr>
            <a:picLocks noChangeAspect="1"/>
          </p:cNvPicPr>
          <p:nvPr/>
        </p:nvPicPr>
        <p:blipFill>
          <a:blip r:embed="rId3"/>
          <a:srcRect t="2648" b="2648"/>
          <a:stretch>
            <a:fillRect/>
          </a:stretch>
        </p:blipFill>
        <p:spPr>
          <a:xfrm>
            <a:off x="-301625" y="13890"/>
            <a:ext cx="13607954" cy="9700421"/>
          </a:xfrm>
          <a:prstGeom prst="rect">
            <a:avLst/>
          </a:prstGeom>
          <a:ln w="12700">
            <a:miter lim="400000"/>
          </a:ln>
        </p:spPr>
      </p:pic>
      <p:sp>
        <p:nvSpPr>
          <p:cNvPr id="67" name="活動内容"/>
          <p:cNvSpPr txBox="1"/>
          <p:nvPr/>
        </p:nvSpPr>
        <p:spPr>
          <a:xfrm>
            <a:off x="787428" y="407340"/>
            <a:ext cx="3587613"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pPr>
              <a:defRPr sz="3400">
                <a:solidFill>
                  <a:srgbClr val="FFFFFF"/>
                </a:solidFill>
                <a:latin typeface="ヒラギノ角ゴ ProN W6"/>
                <a:ea typeface="ヒラギノ角ゴ ProN W6"/>
                <a:cs typeface="ヒラギノ角ゴ ProN W6"/>
                <a:sym typeface="ヒラギノ角ゴ ProN W6"/>
              </a:defRPr>
            </a:pPr>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来年度以降の</a:t>
            </a:r>
          </a:p>
          <a:p>
            <a:pPr>
              <a:defRPr sz="3400">
                <a:solidFill>
                  <a:srgbClr val="FFFFFF"/>
                </a:solidFill>
                <a:latin typeface="ヒラギノ角ゴ ProN W6"/>
                <a:ea typeface="ヒラギノ角ゴ ProN W6"/>
                <a:cs typeface="ヒラギノ角ゴ ProN W6"/>
                <a:sym typeface="ヒラギノ角ゴ ProN W6"/>
              </a:defRPr>
            </a:pPr>
            <a:r>
              <a:rPr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スケジュール</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6422180" y="2853096"/>
            <a:ext cx="4617049" cy="4286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pPr marL="285750" marR="0" lvl="0" indent="-285750" algn="just" defTabSz="457200" rtl="0" eaLnBrk="1" fontAlgn="auto" latinLnBrk="0" hangingPunct="0">
              <a:lnSpc>
                <a:spcPct val="140000"/>
              </a:lnSpc>
              <a:spcBef>
                <a:spcPts val="0"/>
              </a:spcBef>
              <a:spcAft>
                <a:spcPts val="0"/>
              </a:spcAft>
              <a:buClrTx/>
              <a:buSzTx/>
              <a:buFont typeface="Wingdings" panose="05000000000000000000" pitchFamily="2" charset="2"/>
              <a:buChar char="u"/>
              <a:tabLst/>
              <a:defRPr/>
            </a:pPr>
            <a:r>
              <a:rPr kumimoji="0" lang="ja-JP" altLang="en-US" sz="1800" b="1" i="0" u="none" strike="noStrike" kern="0" cap="none" spc="0" normalizeH="0" baseline="0" noProof="0" dirty="0" err="1">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rPr>
              <a:t>りしりん</a:t>
            </a:r>
            <a:r>
              <a:rPr kumimoji="0" lang="ja-JP" altLang="en-US" sz="1800" b="1"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rPr>
              <a:t>グッズ新規製作</a:t>
            </a:r>
            <a:endParaRPr kumimoji="0" lang="en-US" altLang="ja-JP" sz="1800" b="1"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利尻島とり</a:t>
            </a:r>
            <a:r>
              <a:rPr lang="ja-JP" altLang="en-US" dirty="0" err="1">
                <a:solidFill>
                  <a:schemeClr val="tx1"/>
                </a:solidFill>
                <a:latin typeface="UD デジタル 教科書体 NP-R" panose="02020400000000000000" pitchFamily="18" charset="-128"/>
                <a:ea typeface="UD デジタル 教科書体 NP-R" panose="02020400000000000000" pitchFamily="18" charset="-128"/>
              </a:rPr>
              <a:t>しりんの</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全国認知度向上を目指し、新たなりしりんグッズを</a:t>
            </a:r>
            <a:r>
              <a:rPr lang="ja-JP" altLang="en-US" u="sng" dirty="0">
                <a:solidFill>
                  <a:schemeClr val="tx1"/>
                </a:solidFill>
                <a:latin typeface="UD デジタル 教科書体 NP-R" panose="02020400000000000000" pitchFamily="18" charset="-128"/>
                <a:ea typeface="UD デジタル 教科書体 NP-R" panose="02020400000000000000" pitchFamily="18" charset="-128"/>
              </a:rPr>
              <a:t>多数制作中</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です。観光客にはもちろん、りしりんが好きな町民にとっても喜んでもらえるようなものに仕上げています。</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0" lang="en-US" altLang="ja-JP" sz="18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pPr marL="285750" marR="0" lvl="0" indent="-285750" algn="just" defTabSz="457200" rtl="0" eaLnBrk="1" fontAlgn="auto" latinLnBrk="0" hangingPunct="0">
              <a:lnSpc>
                <a:spcPct val="140000"/>
              </a:lnSpc>
              <a:spcBef>
                <a:spcPts val="0"/>
              </a:spcBef>
              <a:spcAft>
                <a:spcPts val="0"/>
              </a:spcAft>
              <a:buClrTx/>
              <a:buSzTx/>
              <a:buFont typeface="Wingdings" panose="05000000000000000000" pitchFamily="2" charset="2"/>
              <a:buChar char="u"/>
              <a:tabLst/>
              <a:defRPr/>
            </a:pPr>
            <a:r>
              <a:rPr lang="ja-JP" altLang="en-US" b="1" dirty="0">
                <a:latin typeface="UD デジタル 教科書体 NP-R" panose="02020400000000000000" pitchFamily="18" charset="-128"/>
                <a:ea typeface="UD デジタル 教科書体 NP-R" panose="02020400000000000000" pitchFamily="18" charset="-128"/>
              </a:rPr>
              <a:t>イベント計画</a:t>
            </a:r>
            <a:endParaRPr lang="en-US" altLang="ja-JP" b="1" dirty="0">
              <a:latin typeface="UD デジタル 教科書体 NP-R" panose="02020400000000000000" pitchFamily="18" charset="-128"/>
              <a:ea typeface="UD デジタル 教科書体 NP-R" panose="02020400000000000000" pitchFamily="18" charset="-128"/>
            </a:endParaRPr>
          </a:p>
          <a:p>
            <a:pPr marR="0" lvl="0" algn="just" defTabSz="457200" rtl="0" eaLnBrk="1" fontAlgn="auto" latinLnBrk="0" hangingPunct="0">
              <a:lnSpc>
                <a:spcPct val="140000"/>
              </a:lnSpc>
              <a:spcBef>
                <a:spcPts val="0"/>
              </a:spcBef>
              <a:spcAft>
                <a:spcPts val="0"/>
              </a:spcAft>
              <a:buClrTx/>
              <a:buSzTx/>
              <a:tabLst/>
              <a:defRPr/>
            </a:pPr>
            <a:r>
              <a:rPr kumimoji="0" lang="ja-JP" altLang="en-US" sz="180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rPr>
              <a:t>晩秋から冬にかけたオフシーズンの交流や盛り上がりを取り戻すため、町内で実施するいくつかの</a:t>
            </a:r>
            <a:r>
              <a:rPr lang="ja-JP" altLang="en-US" dirty="0">
                <a:latin typeface="UD デジタル 教科書体 NP-R" panose="02020400000000000000" pitchFamily="18" charset="-128"/>
                <a:ea typeface="UD デジタル 教科書体 NP-R" panose="02020400000000000000" pitchFamily="18" charset="-128"/>
              </a:rPr>
              <a:t>イベントを企画しています。</a:t>
            </a:r>
            <a:endParaRPr kumimoji="0" lang="en-US" altLang="ja-JP" sz="180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sp>
        <p:nvSpPr>
          <p:cNvPr id="14" name="四角形: メモ 13">
            <a:extLst>
              <a:ext uri="{FF2B5EF4-FFF2-40B4-BE49-F238E27FC236}">
                <a16:creationId xmlns:a16="http://schemas.microsoft.com/office/drawing/2014/main" id="{A30B59A0-7849-4275-84FF-CB08E770CA36}"/>
              </a:ext>
            </a:extLst>
          </p:cNvPr>
          <p:cNvSpPr/>
          <p:nvPr/>
        </p:nvSpPr>
        <p:spPr>
          <a:xfrm>
            <a:off x="2362499" y="8293053"/>
            <a:ext cx="8279704" cy="951912"/>
          </a:xfrm>
          <a:prstGeom prst="foldedCorner">
            <a:avLst>
              <a:gd name="adj" fmla="val 50000"/>
            </a:avLst>
          </a:prstGeom>
          <a:solidFill>
            <a:srgbClr val="FFFEFD"/>
          </a:solidFill>
          <a:ln w="25400" cap="flat">
            <a:solidFill>
              <a:srgbClr val="DBC5DD"/>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ヒラギノ角ゴ ProN W3"/>
              <a:ea typeface="+mn-ea"/>
              <a:cs typeface="+mn-cs"/>
              <a:sym typeface="ヒラギノ角ゴ ProN W3"/>
            </a:endParaRPr>
          </a:p>
        </p:txBody>
      </p:sp>
      <p:sp>
        <p:nvSpPr>
          <p:cNvPr id="72" name="テキストテキストテキストテキストテキストテキストテキストテキストテキストテキストテキストテキストテキスト"/>
          <p:cNvSpPr txBox="1"/>
          <p:nvPr/>
        </p:nvSpPr>
        <p:spPr>
          <a:xfrm>
            <a:off x="1965473" y="8407904"/>
            <a:ext cx="9073756" cy="672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pPr marL="0" marR="0" lvl="0" indent="0" algn="ctr" defTabSz="457200" rtl="0" eaLnBrk="1" fontAlgn="auto" latinLnBrk="0" hangingPunct="0">
              <a:lnSpc>
                <a:spcPct val="140000"/>
              </a:lnSpc>
              <a:spcBef>
                <a:spcPts val="0"/>
              </a:spcBef>
              <a:spcAft>
                <a:spcPts val="0"/>
              </a:spcAft>
              <a:buClrTx/>
              <a:buSzTx/>
              <a:buFontTx/>
              <a:buNone/>
              <a:tabLst/>
              <a:defRPr/>
            </a:pPr>
            <a:r>
              <a:rPr lang="ja-JP" altLang="en-US" sz="1500" dirty="0">
                <a:latin typeface="UD デジタル 教科書体 NP-R" panose="02020400000000000000" pitchFamily="18" charset="-128"/>
                <a:ea typeface="UD デジタル 教科書体 NP-R" panose="02020400000000000000" pitchFamily="18" charset="-128"/>
              </a:rPr>
              <a:t>令和７年は神居海岸パークが１０周年を迎え、来場者も累計５万人突破が見込まれており、</a:t>
            </a:r>
            <a:endParaRPr lang="en-US" altLang="ja-JP" sz="1500" dirty="0">
              <a:latin typeface="UD デジタル 教科書体 NP-R" panose="02020400000000000000" pitchFamily="18" charset="-128"/>
              <a:ea typeface="UD デジタル 教科書体 NP-R" panose="02020400000000000000" pitchFamily="18" charset="-128"/>
            </a:endParaRPr>
          </a:p>
          <a:p>
            <a:pPr marL="0" marR="0" lvl="0" indent="0" algn="ctr" defTabSz="457200" rtl="0" eaLnBrk="1" fontAlgn="auto" latinLnBrk="0" hangingPunct="0">
              <a:lnSpc>
                <a:spcPct val="140000"/>
              </a:lnSpc>
              <a:spcBef>
                <a:spcPts val="0"/>
              </a:spcBef>
              <a:spcAft>
                <a:spcPts val="0"/>
              </a:spcAft>
              <a:buClrTx/>
              <a:buSzTx/>
              <a:buFontTx/>
              <a:buNone/>
              <a:tabLst/>
              <a:defRPr/>
            </a:pPr>
            <a:r>
              <a:rPr lang="ja-JP" altLang="en-US" sz="1500" dirty="0">
                <a:latin typeface="UD デジタル 教科書体 NP-R" panose="02020400000000000000" pitchFamily="18" charset="-128"/>
                <a:ea typeface="UD デジタル 教科書体 NP-R" panose="02020400000000000000" pitchFamily="18" charset="-128"/>
              </a:rPr>
              <a:t>それに伴い記念キャンペーンを実施予定です。</a:t>
            </a:r>
            <a:endParaRPr kumimoji="0" sz="1500" b="0" i="0" u="none" strike="noStrike" kern="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sym typeface="ヒラギノ角ゴ ProN W6"/>
            </a:endParaRPr>
          </a:p>
        </p:txBody>
      </p:sp>
      <p:sp>
        <p:nvSpPr>
          <p:cNvPr id="9" name="北海道 利尻町">
            <a:extLst>
              <a:ext uri="{FF2B5EF4-FFF2-40B4-BE49-F238E27FC236}">
                <a16:creationId xmlns:a16="http://schemas.microsoft.com/office/drawing/2014/main" id="{82E471AC-B2D5-432C-B5E2-C6A0B96A7B55}"/>
              </a:ext>
            </a:extLst>
          </p:cNvPr>
          <p:cNvSpPr txBox="1"/>
          <p:nvPr/>
        </p:nvSpPr>
        <p:spPr>
          <a:xfrm>
            <a:off x="10299098" y="312672"/>
            <a:ext cx="2508887"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pPr marL="0" marR="0" lvl="0" indent="0" algn="r" defTabSz="457200" rtl="0" eaLnBrk="1" fontAlgn="auto" latinLnBrk="0" hangingPunct="0">
              <a:lnSpc>
                <a:spcPct val="100000"/>
              </a:lnSpc>
              <a:spcBef>
                <a:spcPts val="0"/>
              </a:spcBef>
              <a:spcAft>
                <a:spcPts val="0"/>
              </a:spcAft>
              <a:buClrTx/>
              <a:buSzTx/>
              <a:buFontTx/>
              <a:buNone/>
              <a:tabLst/>
              <a:defRPr/>
            </a:pPr>
            <a:r>
              <a:rPr kumimoji="0" sz="2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北海道</a:t>
            </a:r>
            <a:r>
              <a:rPr kumimoji="0" sz="2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 </a:t>
            </a:r>
            <a:r>
              <a:rPr kumimoji="0" sz="2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利尻町</a:t>
            </a:r>
            <a:endParaRPr kumimoji="0" sz="2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sp>
        <p:nvSpPr>
          <p:cNvPr id="10" name="地域おこし協力隊…">
            <a:extLst>
              <a:ext uri="{FF2B5EF4-FFF2-40B4-BE49-F238E27FC236}">
                <a16:creationId xmlns:a16="http://schemas.microsoft.com/office/drawing/2014/main" id="{EE9EC719-9A89-4097-8C44-03E81C1B5BEC}"/>
              </a:ext>
            </a:extLst>
          </p:cNvPr>
          <p:cNvSpPr txBox="1"/>
          <p:nvPr/>
        </p:nvSpPr>
        <p:spPr>
          <a:xfrm>
            <a:off x="10549154" y="891633"/>
            <a:ext cx="2246305" cy="625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r" defTabSz="457200" rtl="0" eaLnBrk="1" fontAlgn="auto" latinLnBrk="0" hangingPunct="0">
              <a:lnSpc>
                <a:spcPct val="100000"/>
              </a:lnSpc>
              <a:spcBef>
                <a:spcPts val="0"/>
              </a:spcBef>
              <a:spcAft>
                <a:spcPts val="0"/>
              </a:spcAft>
              <a:buClrTx/>
              <a:buSzTx/>
              <a:buFontTx/>
              <a:buNone/>
              <a:tabLst/>
              <a:defRPr sz="1700"/>
            </a:pPr>
            <a:r>
              <a:rPr kumimoji="0" sz="1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地域おこし協力隊</a:t>
            </a:r>
            <a:endParaRPr kumimoji="0" sz="1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a:p>
            <a:pPr marL="0" marR="0" lvl="0" indent="0" algn="r" defTabSz="457200" rtl="0" eaLnBrk="1" fontAlgn="auto" latinLnBrk="0" hangingPunct="0">
              <a:lnSpc>
                <a:spcPct val="100000"/>
              </a:lnSpc>
              <a:spcBef>
                <a:spcPts val="0"/>
              </a:spcBef>
              <a:spcAft>
                <a:spcPts val="0"/>
              </a:spcAft>
              <a:buClrTx/>
              <a:buSzTx/>
              <a:buFontTx/>
              <a:buNone/>
              <a:tabLst/>
              <a:defRPr sz="1700"/>
            </a:pPr>
            <a:r>
              <a:rPr kumimoji="0" sz="1700" b="0" i="0" u="none" strike="noStrike" kern="0" cap="none" spc="0" normalizeH="0" baseline="0" noProof="0" dirty="0" err="1">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rPr>
              <a:t>発表資料</a:t>
            </a:r>
            <a:endParaRPr kumimoji="0" sz="17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UD デジタル 教科書体 NP-R" panose="02020400000000000000" pitchFamily="18" charset="-128"/>
              <a:ea typeface="UD デジタル 教科書体 NP-R" panose="02020400000000000000" pitchFamily="18" charset="-128"/>
              <a:sym typeface="ヒラギノ角ゴ ProN W3"/>
            </a:endParaRPr>
          </a:p>
        </p:txBody>
      </p:sp>
      <p:pic>
        <p:nvPicPr>
          <p:cNvPr id="12" name="図 11">
            <a:extLst>
              <a:ext uri="{FF2B5EF4-FFF2-40B4-BE49-F238E27FC236}">
                <a16:creationId xmlns:a16="http://schemas.microsoft.com/office/drawing/2014/main" id="{B81497DA-5D4F-4F2C-9121-D17C8CBA8C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33" t="6968" r="10120" b="518"/>
          <a:stretch/>
        </p:blipFill>
        <p:spPr>
          <a:xfrm rot="21200512">
            <a:off x="2139784" y="2564304"/>
            <a:ext cx="3600049" cy="27308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図 2">
            <a:extLst>
              <a:ext uri="{FF2B5EF4-FFF2-40B4-BE49-F238E27FC236}">
                <a16:creationId xmlns:a16="http://schemas.microsoft.com/office/drawing/2014/main" id="{53B64E41-F16F-4D93-B114-98FFE22CC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54804">
            <a:off x="1992399" y="5418273"/>
            <a:ext cx="3640777" cy="22754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4601168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525</TotalTime>
  <Words>460</Words>
  <Application>Microsoft Office PowerPoint</Application>
  <PresentationFormat>ユーザー設定</PresentationFormat>
  <Paragraphs>36</Paragraphs>
  <Slides>3</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Helvetica Neue Light</vt:lpstr>
      <vt:lpstr>Helvetica Neue Thin</vt:lpstr>
      <vt:lpstr>Lucida Grande</vt:lpstr>
      <vt:lpstr>UD デジタル 教科書体 NP-R</vt:lpstr>
      <vt:lpstr>ヒラギノ角ゴ ProN W3</vt:lpstr>
      <vt:lpstr>Wingdings</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聡</dc:creator>
  <cp:lastModifiedBy>市原 みづき</cp:lastModifiedBy>
  <cp:revision>36</cp:revision>
  <cp:lastPrinted>2023-02-15T07:17:39Z</cp:lastPrinted>
  <dcterms:modified xsi:type="dcterms:W3CDTF">2025-02-25T05:15:25Z</dcterms:modified>
</cp:coreProperties>
</file>