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otsu-norihiko" initials="s" lastIdx="1" clrIdx="0">
    <p:extLst>
      <p:ext uri="{19B8F6BF-5375-455C-9EA6-DF929625EA0E}">
        <p15:presenceInfo xmlns:p15="http://schemas.microsoft.com/office/powerpoint/2012/main" userId="shiotsu-norihi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21T11:59:02.031" idx="1">
    <p:pos x="8566" y="1168"/>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ヒラギノ角ゴ ProN W3"/>
      </a:defRPr>
    </a:lvl1pPr>
    <a:lvl2pPr indent="228600" defTabSz="457200" latinLnBrk="0">
      <a:lnSpc>
        <a:spcPct val="117999"/>
      </a:lnSpc>
      <a:defRPr sz="2200">
        <a:latin typeface="+mj-lt"/>
        <a:ea typeface="+mj-ea"/>
        <a:cs typeface="+mj-cs"/>
        <a:sym typeface="ヒラギノ角ゴ ProN W3"/>
      </a:defRPr>
    </a:lvl2pPr>
    <a:lvl3pPr indent="457200" defTabSz="457200" latinLnBrk="0">
      <a:lnSpc>
        <a:spcPct val="117999"/>
      </a:lnSpc>
      <a:defRPr sz="2200">
        <a:latin typeface="+mj-lt"/>
        <a:ea typeface="+mj-ea"/>
        <a:cs typeface="+mj-cs"/>
        <a:sym typeface="ヒラギノ角ゴ ProN W3"/>
      </a:defRPr>
    </a:lvl3pPr>
    <a:lvl4pPr indent="685800" defTabSz="457200" latinLnBrk="0">
      <a:lnSpc>
        <a:spcPct val="117999"/>
      </a:lnSpc>
      <a:defRPr sz="2200">
        <a:latin typeface="+mj-lt"/>
        <a:ea typeface="+mj-ea"/>
        <a:cs typeface="+mj-cs"/>
        <a:sym typeface="ヒラギノ角ゴ ProN W3"/>
      </a:defRPr>
    </a:lvl4pPr>
    <a:lvl5pPr indent="914400" defTabSz="457200" latinLnBrk="0">
      <a:lnSpc>
        <a:spcPct val="117999"/>
      </a:lnSpc>
      <a:defRPr sz="2200">
        <a:latin typeface="+mj-lt"/>
        <a:ea typeface="+mj-ea"/>
        <a:cs typeface="+mj-cs"/>
        <a:sym typeface="ヒラギノ角ゴ ProN W3"/>
      </a:defRPr>
    </a:lvl5pPr>
    <a:lvl6pPr indent="1143000" defTabSz="457200" latinLnBrk="0">
      <a:lnSpc>
        <a:spcPct val="117999"/>
      </a:lnSpc>
      <a:defRPr sz="2200">
        <a:latin typeface="+mj-lt"/>
        <a:ea typeface="+mj-ea"/>
        <a:cs typeface="+mj-cs"/>
        <a:sym typeface="ヒラギノ角ゴ ProN W3"/>
      </a:defRPr>
    </a:lvl6pPr>
    <a:lvl7pPr indent="1371600" defTabSz="457200" latinLnBrk="0">
      <a:lnSpc>
        <a:spcPct val="117999"/>
      </a:lnSpc>
      <a:defRPr sz="2200">
        <a:latin typeface="+mj-lt"/>
        <a:ea typeface="+mj-ea"/>
        <a:cs typeface="+mj-cs"/>
        <a:sym typeface="ヒラギノ角ゴ ProN W3"/>
      </a:defRPr>
    </a:lvl7pPr>
    <a:lvl8pPr indent="1600200" defTabSz="457200" latinLnBrk="0">
      <a:lnSpc>
        <a:spcPct val="117999"/>
      </a:lnSpc>
      <a:defRPr sz="2200">
        <a:latin typeface="+mj-lt"/>
        <a:ea typeface="+mj-ea"/>
        <a:cs typeface="+mj-cs"/>
        <a:sym typeface="ヒラギノ角ゴ ProN W3"/>
      </a:defRPr>
    </a:lvl8pPr>
    <a:lvl9pPr indent="1828800" defTabSz="457200" latinLnBrk="0">
      <a:lnSpc>
        <a:spcPct val="117999"/>
      </a:lnSpc>
      <a:defRPr sz="2200">
        <a:latin typeface="+mj-lt"/>
        <a:ea typeface="+mj-ea"/>
        <a:cs typeface="+mj-cs"/>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94" name="“ここに引用を入力してください。”"/>
          <p:cNvSpPr txBox="1">
            <a:spLocks noGrp="1"/>
          </p:cNvSpPr>
          <p:nvPr>
            <p:ph type="body" sz="quarter" idx="13"/>
          </p:nvPr>
        </p:nvSpPr>
        <p:spPr>
          <a:xfrm>
            <a:off x="1270000" y="4267200"/>
            <a:ext cx="10464800" cy="609600"/>
          </a:xfrm>
          <a:prstGeom prst="rect">
            <a:avLst/>
          </a:prstGeom>
        </p:spPr>
        <p:txBody>
          <a:bodyPr/>
          <a:lstStyle/>
          <a:p>
            <a:pPr marL="0" indent="0" algn="ctr">
              <a:spcBef>
                <a:spcPts val="0"/>
              </a:spcBef>
              <a:buSzTx/>
              <a:buNone/>
              <a:defRPr sz="3400"/>
            </a:pPr>
            <a:endParaRP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j-lt"/>
                <a:ea typeface="+mj-ea"/>
                <a:cs typeface="+mj-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b_01.jpg" descr="b_01.jpg"/>
          <p:cNvPicPr>
            <a:picLocks noChangeAspect="1"/>
          </p:cNvPicPr>
          <p:nvPr/>
        </p:nvPicPr>
        <p:blipFill>
          <a:blip r:embed="rId2"/>
          <a:srcRect t="2635" b="2634"/>
          <a:stretch>
            <a:fillRect/>
          </a:stretch>
        </p:blipFill>
        <p:spPr>
          <a:xfrm>
            <a:off x="-301578" y="15222"/>
            <a:ext cx="13607956" cy="9802907"/>
          </a:xfrm>
          <a:prstGeom prst="rect">
            <a:avLst/>
          </a:prstGeom>
          <a:ln w="12700">
            <a:miter lim="400000"/>
          </a:ln>
        </p:spPr>
      </p:pic>
      <p:sp>
        <p:nvSpPr>
          <p:cNvPr id="121" name="出身：…"/>
          <p:cNvSpPr txBox="1"/>
          <p:nvPr/>
        </p:nvSpPr>
        <p:spPr>
          <a:xfrm>
            <a:off x="-4926285" y="5778322"/>
            <a:ext cx="2674884" cy="69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r" defTabSz="457200">
              <a:lnSpc>
                <a:spcPct val="150000"/>
              </a:lnSpc>
              <a:defRPr sz="1800">
                <a:latin typeface="ヒラギノ角ゴ ProN W6"/>
                <a:ea typeface="ヒラギノ角ゴ ProN W6"/>
                <a:cs typeface="ヒラギノ角ゴ ProN W6"/>
                <a:sym typeface="ヒラギノ角ゴ ProN W6"/>
              </a:defRPr>
            </a:pPr>
            <a:endParaRPr sz="2800" dirty="0">
              <a:latin typeface="UD デジタル 教科書体 NK-B" panose="02020700000000000000" pitchFamily="18" charset="-128"/>
              <a:ea typeface="UD デジタル 教科書体 NK-B" panose="02020700000000000000" pitchFamily="18" charset="-128"/>
            </a:endParaRPr>
          </a:p>
        </p:txBody>
      </p:sp>
      <p:sp>
        <p:nvSpPr>
          <p:cNvPr id="122" name="埼玉県…"/>
          <p:cNvSpPr txBox="1"/>
          <p:nvPr/>
        </p:nvSpPr>
        <p:spPr>
          <a:xfrm>
            <a:off x="2784332" y="3259414"/>
            <a:ext cx="4580255" cy="3930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UD デジタル 教科書体 NK-B" panose="02020700000000000000" pitchFamily="18" charset="-128"/>
                <a:ea typeface="UD デジタル 教科書体 NK-B" panose="02020700000000000000" pitchFamily="18" charset="-128"/>
              </a:rPr>
              <a:t>茨城</a:t>
            </a:r>
            <a:r>
              <a:rPr dirty="0">
                <a:latin typeface="UD デジタル 教科書体 NK-B" panose="02020700000000000000" pitchFamily="18" charset="-128"/>
                <a:ea typeface="UD デジタル 教科書体 NK-B" panose="02020700000000000000" pitchFamily="18" charset="-128"/>
              </a:rPr>
              <a:t>県</a:t>
            </a:r>
            <a:r>
              <a:rPr lang="ja-JP" altLang="en-US" dirty="0">
                <a:latin typeface="UD デジタル 教科書体 NK-B" panose="02020700000000000000" pitchFamily="18" charset="-128"/>
                <a:ea typeface="UD デジタル 教科書体 NK-B" panose="02020700000000000000" pitchFamily="18" charset="-128"/>
              </a:rPr>
              <a:t>　水戸市</a:t>
            </a:r>
            <a:endParaRPr dirty="0">
              <a:latin typeface="UD デジタル 教科書体 NK-B" panose="02020700000000000000" pitchFamily="18" charset="-128"/>
              <a:ea typeface="UD デジタル 教科書体 NK-B" panose="02020700000000000000" pitchFamily="18"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UD デジタル 教科書体 NK-B" panose="02020700000000000000" pitchFamily="18" charset="-128"/>
                <a:ea typeface="UD デジタル 教科書体 NK-B" panose="02020700000000000000" pitchFamily="18" charset="-128"/>
              </a:rPr>
              <a:t>神居海岸パーク・利尻町役場</a:t>
            </a:r>
            <a:endParaRPr dirty="0">
              <a:latin typeface="UD デジタル 教科書体 NK-B" panose="02020700000000000000" pitchFamily="18" charset="-128"/>
              <a:ea typeface="UD デジタル 教科書体 NK-B" panose="02020700000000000000" pitchFamily="18"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UD デジタル 教科書体 NK-B" panose="02020700000000000000" pitchFamily="18" charset="-128"/>
                <a:ea typeface="UD デジタル 教科書体 NK-B" panose="02020700000000000000" pitchFamily="18" charset="-128"/>
              </a:rPr>
              <a:t>神居海岸パーク運営</a:t>
            </a:r>
            <a:endParaRPr lang="en-US" altLang="ja-JP" dirty="0">
              <a:latin typeface="UD デジタル 教科書体 NK-B" panose="02020700000000000000" pitchFamily="18" charset="-128"/>
              <a:ea typeface="UD デジタル 教科書体 NK-B" panose="02020700000000000000" pitchFamily="18"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UD デジタル 教科書体 NK-B" panose="02020700000000000000" pitchFamily="18" charset="-128"/>
                <a:ea typeface="UD デジタル 教科書体 NK-B" panose="02020700000000000000" pitchFamily="18" charset="-128"/>
              </a:rPr>
              <a:t>観光案内</a:t>
            </a:r>
            <a:endParaRPr lang="en-US" altLang="ja-JP" dirty="0">
              <a:latin typeface="UD デジタル 教科書体 NK-B" panose="02020700000000000000" pitchFamily="18" charset="-128"/>
              <a:ea typeface="UD デジタル 教科書体 NK-B" panose="02020700000000000000" pitchFamily="18"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UD デジタル 教科書体 NK-B" panose="02020700000000000000" pitchFamily="18" charset="-128"/>
                <a:ea typeface="UD デジタル 教科書体 NK-B" panose="02020700000000000000" pitchFamily="18" charset="-128"/>
              </a:rPr>
              <a:t>情報発信</a:t>
            </a:r>
            <a:endParaRPr dirty="0">
              <a:latin typeface="UD デジタル 教科書体 NK-B" panose="02020700000000000000" pitchFamily="18" charset="-128"/>
              <a:ea typeface="UD デジタル 教科書体 NK-B" panose="02020700000000000000" pitchFamily="18" charset="-128"/>
            </a:endParaRPr>
          </a:p>
          <a:p>
            <a:pPr algn="l" defTabSz="457200">
              <a:lnSpc>
                <a:spcPct val="150000"/>
              </a:lnSpc>
              <a:defRPr>
                <a:latin typeface="ヒラギノ角ゴ ProN W6"/>
                <a:ea typeface="ヒラギノ角ゴ ProN W6"/>
                <a:cs typeface="ヒラギノ角ゴ ProN W6"/>
                <a:sym typeface="ヒラギノ角ゴ ProN W6"/>
              </a:defRPr>
            </a:pPr>
            <a:r>
              <a:rPr dirty="0">
                <a:latin typeface="UD デジタル 教科書体 NK-B" panose="02020700000000000000" pitchFamily="18" charset="-128"/>
                <a:ea typeface="UD デジタル 教科書体 NK-B" panose="02020700000000000000" pitchFamily="18" charset="-128"/>
              </a:rPr>
              <a:t>202</a:t>
            </a:r>
            <a:r>
              <a:rPr lang="en-US" altLang="ja-JP" dirty="0">
                <a:latin typeface="UD デジタル 教科書体 NK-B" panose="02020700000000000000" pitchFamily="18" charset="-128"/>
                <a:ea typeface="UD デジタル 教科書体 NK-B" panose="02020700000000000000" pitchFamily="18" charset="-128"/>
              </a:rPr>
              <a:t>7</a:t>
            </a:r>
            <a:r>
              <a:rPr dirty="0">
                <a:latin typeface="UD デジタル 教科書体 NK-B" panose="02020700000000000000" pitchFamily="18" charset="-128"/>
                <a:ea typeface="UD デジタル 教科書体 NK-B" panose="02020700000000000000" pitchFamily="18" charset="-128"/>
              </a:rPr>
              <a:t>年</a:t>
            </a:r>
            <a:r>
              <a:rPr lang="en-US" altLang="ja-JP" dirty="0">
                <a:latin typeface="UD デジタル 教科書体 NK-B" panose="02020700000000000000" pitchFamily="18" charset="-128"/>
                <a:ea typeface="UD デジタル 教科書体 NK-B" panose="02020700000000000000" pitchFamily="18" charset="-128"/>
              </a:rPr>
              <a:t>5</a:t>
            </a:r>
            <a:r>
              <a:rPr dirty="0">
                <a:latin typeface="UD デジタル 教科書体 NK-B" panose="02020700000000000000" pitchFamily="18" charset="-128"/>
                <a:ea typeface="UD デジタル 教科書体 NK-B" panose="02020700000000000000" pitchFamily="18" charset="-128"/>
              </a:rPr>
              <a:t>月末まで</a:t>
            </a:r>
            <a:endParaRPr lang="en-US" dirty="0">
              <a:latin typeface="UD デジタル 教科書体 NK-B" panose="02020700000000000000" pitchFamily="18" charset="-128"/>
              <a:ea typeface="UD デジタル 教科書体 NK-B" panose="02020700000000000000" pitchFamily="18"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UD デジタル 教科書体 NK-B" panose="02020700000000000000" pitchFamily="18" charset="-128"/>
                <a:ea typeface="UD デジタル 教科書体 NK-B" panose="02020700000000000000" pitchFamily="18" charset="-128"/>
              </a:rPr>
              <a:t>　　（</a:t>
            </a:r>
            <a:r>
              <a:rPr lang="en-US" altLang="ja-JP" dirty="0">
                <a:latin typeface="UD デジタル 教科書体 NK-B" panose="02020700000000000000" pitchFamily="18" charset="-128"/>
                <a:ea typeface="UD デジタル 教科書体 NK-B" panose="02020700000000000000" pitchFamily="18" charset="-128"/>
              </a:rPr>
              <a:t>1</a:t>
            </a:r>
            <a:r>
              <a:rPr lang="ja-JP" altLang="en-US" dirty="0">
                <a:latin typeface="UD デジタル 教科書体 NK-B" panose="02020700000000000000" pitchFamily="18" charset="-128"/>
                <a:ea typeface="UD デジタル 教科書体 NK-B" panose="02020700000000000000" pitchFamily="18" charset="-128"/>
              </a:rPr>
              <a:t>年目）</a:t>
            </a:r>
            <a:endParaRPr dirty="0">
              <a:latin typeface="UD デジタル 教科書体 NK-B" panose="02020700000000000000" pitchFamily="18" charset="-128"/>
              <a:ea typeface="UD デジタル 教科書体 NK-B" panose="02020700000000000000" pitchFamily="18" charset="-128"/>
            </a:endParaRPr>
          </a:p>
        </p:txBody>
      </p:sp>
      <p:sp>
        <p:nvSpPr>
          <p:cNvPr id="123" name="山田はじめ"/>
          <p:cNvSpPr txBox="1"/>
          <p:nvPr/>
        </p:nvSpPr>
        <p:spPr>
          <a:xfrm>
            <a:off x="562339" y="228192"/>
            <a:ext cx="401458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rPr lang="ja-JP" altLang="en-US" sz="6000" dirty="0">
                <a:latin typeface="HGP創英ﾌﾟﾚｾﾞﾝｽEB" panose="02020800000000000000" pitchFamily="18" charset="-128"/>
                <a:ea typeface="HGP創英ﾌﾟﾚｾﾞﾝｽEB" panose="02020800000000000000" pitchFamily="18" charset="-128"/>
              </a:rPr>
              <a:t>塩津紀彦</a:t>
            </a:r>
            <a:endParaRPr sz="6000" dirty="0">
              <a:latin typeface="HGP創英ﾌﾟﾚｾﾞﾝｽEB" panose="02020800000000000000" pitchFamily="18" charset="-128"/>
              <a:ea typeface="HGP創英ﾌﾟﾚｾﾞﾝｽEB" panose="02020800000000000000" pitchFamily="18" charset="-128"/>
            </a:endParaRPr>
          </a:p>
        </p:txBody>
      </p:sp>
      <p:sp>
        <p:nvSpPr>
          <p:cNvPr id="124" name="四角形"/>
          <p:cNvSpPr/>
          <p:nvPr/>
        </p:nvSpPr>
        <p:spPr>
          <a:xfrm>
            <a:off x="9778181" y="602819"/>
            <a:ext cx="2861187" cy="1078031"/>
          </a:xfrm>
          <a:prstGeom prst="rect">
            <a:avLst/>
          </a:prstGeom>
          <a:solidFill>
            <a:srgbClr val="F8CA79"/>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endParaRPr/>
          </a:p>
        </p:txBody>
      </p:sp>
      <p:sp>
        <p:nvSpPr>
          <p:cNvPr id="125" name="地域おこし協力隊 発表資料"/>
          <p:cNvSpPr txBox="1"/>
          <p:nvPr/>
        </p:nvSpPr>
        <p:spPr>
          <a:xfrm>
            <a:off x="8059966" y="4106503"/>
            <a:ext cx="2508887" cy="868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1500"/>
            </a:lvl1pPr>
          </a:lstStyle>
          <a:p>
            <a:endParaRPr sz="2000" dirty="0">
              <a:latin typeface="UD デジタル 教科書体 NK-B" panose="02020700000000000000" pitchFamily="18" charset="-128"/>
              <a:ea typeface="UD デジタル 教科書体 NK-B" panose="02020700000000000000" pitchFamily="18" charset="-128"/>
            </a:endParaRPr>
          </a:p>
        </p:txBody>
      </p:sp>
      <p:sp>
        <p:nvSpPr>
          <p:cNvPr id="126" name="北海道 利尻町"/>
          <p:cNvSpPr txBox="1"/>
          <p:nvPr/>
        </p:nvSpPr>
        <p:spPr>
          <a:xfrm>
            <a:off x="9969070" y="15222"/>
            <a:ext cx="2523247" cy="1175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lnSpc>
                <a:spcPct val="300000"/>
              </a:lnSpc>
              <a:defRPr sz="2700"/>
            </a:lvl1pPr>
          </a:lstStyle>
          <a:p>
            <a:r>
              <a:rPr sz="2800" dirty="0" err="1">
                <a:latin typeface="UD デジタル 教科書体 NK-B" panose="02020700000000000000" pitchFamily="18" charset="-128"/>
                <a:ea typeface="UD デジタル 教科書体 NK-B" panose="02020700000000000000" pitchFamily="18" charset="-128"/>
              </a:rPr>
              <a:t>北海道</a:t>
            </a:r>
            <a:r>
              <a:rPr sz="2800" dirty="0">
                <a:latin typeface="UD デジタル 教科書体 NK-B" panose="02020700000000000000" pitchFamily="18" charset="-128"/>
                <a:ea typeface="UD デジタル 教科書体 NK-B" panose="02020700000000000000" pitchFamily="18" charset="-128"/>
              </a:rPr>
              <a:t> </a:t>
            </a:r>
            <a:r>
              <a:rPr sz="2800" dirty="0" err="1">
                <a:latin typeface="UD デジタル 教科書体 NK-B" panose="02020700000000000000" pitchFamily="18" charset="-128"/>
                <a:ea typeface="UD デジタル 教科書体 NK-B" panose="02020700000000000000" pitchFamily="18" charset="-128"/>
              </a:rPr>
              <a:t>利尻町</a:t>
            </a:r>
            <a:endParaRPr sz="2800"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A8C2BD6B-FA54-4830-B964-AFD3438FCE96}"/>
              </a:ext>
            </a:extLst>
          </p:cNvPr>
          <p:cNvSpPr txBox="1"/>
          <p:nvPr/>
        </p:nvSpPr>
        <p:spPr>
          <a:xfrm>
            <a:off x="1174320" y="3259414"/>
            <a:ext cx="1717996"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5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rPr>
              <a:t>出身：</a:t>
            </a:r>
            <a:endParaRPr kumimoji="0" lang="en-US" altLang="ja-JP" sz="2400" b="0"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endParaRPr>
          </a:p>
          <a:p>
            <a:pPr marL="0" marR="0" indent="0" algn="r" defTabSz="584200" rtl="0" fontAlgn="auto" latinLnBrk="0" hangingPunct="0">
              <a:lnSpc>
                <a:spcPct val="150000"/>
              </a:lnSpc>
              <a:spcBef>
                <a:spcPts val="0"/>
              </a:spcBef>
              <a:spcAft>
                <a:spcPts val="0"/>
              </a:spcAft>
              <a:buClrTx/>
              <a:buSzTx/>
              <a:buFontTx/>
              <a:buNone/>
              <a:tabLst/>
            </a:pPr>
            <a:r>
              <a:rPr lang="ja-JP" altLang="en-US" dirty="0">
                <a:latin typeface="UD デジタル 教科書体 NK-R" panose="02020400000000000000" pitchFamily="18" charset="-128"/>
                <a:ea typeface="UD デジタル 教科書体 NK-R" panose="02020400000000000000" pitchFamily="18" charset="-128"/>
              </a:rPr>
              <a:t>活動場所：</a:t>
            </a:r>
            <a:endParaRPr lang="en-US" altLang="ja-JP" dirty="0">
              <a:latin typeface="UD デジタル 教科書体 NK-R" panose="02020400000000000000" pitchFamily="18" charset="-128"/>
              <a:ea typeface="UD デジタル 教科書体 NK-R" panose="02020400000000000000" pitchFamily="18" charset="-128"/>
            </a:endParaRPr>
          </a:p>
          <a:p>
            <a:pPr marL="0" marR="0" indent="0" algn="r" defTabSz="584200" rtl="0" fontAlgn="auto" latinLnBrk="0" hangingPunct="0">
              <a:lnSpc>
                <a:spcPct val="15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rPr>
              <a:t>活動内容：</a:t>
            </a:r>
            <a:endParaRPr kumimoji="0" lang="en-US" altLang="ja-JP" sz="2400" b="0"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endParaRPr>
          </a:p>
          <a:p>
            <a:pPr marL="0" marR="0" indent="0" algn="r" defTabSz="584200" rtl="0" fontAlgn="auto" latinLnBrk="0" hangingPunct="0">
              <a:lnSpc>
                <a:spcPct val="150000"/>
              </a:lnSpc>
              <a:spcBef>
                <a:spcPts val="0"/>
              </a:spcBef>
              <a:spcAft>
                <a:spcPts val="0"/>
              </a:spcAft>
              <a:buClrTx/>
              <a:buSzTx/>
              <a:buFontTx/>
              <a:buNone/>
              <a:tabLst/>
            </a:pPr>
            <a:endParaRPr lang="en-US" altLang="ja-JP" dirty="0">
              <a:latin typeface="UD デジタル 教科書体 NK-R" panose="02020400000000000000" pitchFamily="18" charset="-128"/>
              <a:ea typeface="UD デジタル 教科書体 NK-R" panose="02020400000000000000" pitchFamily="18" charset="-128"/>
            </a:endParaRPr>
          </a:p>
          <a:p>
            <a:pPr marL="0" marR="0" indent="0" algn="r" defTabSz="584200" rtl="0" fontAlgn="auto" latinLnBrk="0" hangingPunct="0">
              <a:lnSpc>
                <a:spcPct val="150000"/>
              </a:lnSpc>
              <a:spcBef>
                <a:spcPts val="0"/>
              </a:spcBef>
              <a:spcAft>
                <a:spcPts val="0"/>
              </a:spcAft>
              <a:buClrTx/>
              <a:buSzTx/>
              <a:buFontTx/>
              <a:buNone/>
              <a:tabLst/>
            </a:pPr>
            <a:endParaRPr lang="en-US" altLang="ja-JP" dirty="0">
              <a:latin typeface="UD デジタル 教科書体 NK-R" panose="02020400000000000000" pitchFamily="18" charset="-128"/>
              <a:ea typeface="UD デジタル 教科書体 NK-R" panose="02020400000000000000" pitchFamily="18" charset="-128"/>
            </a:endParaRPr>
          </a:p>
          <a:p>
            <a:pPr marL="0" marR="0" indent="0" algn="r" defTabSz="584200" rtl="0" fontAlgn="auto" latinLnBrk="0" hangingPunct="0">
              <a:lnSpc>
                <a:spcPct val="150000"/>
              </a:lnSpc>
              <a:spcBef>
                <a:spcPts val="0"/>
              </a:spcBef>
              <a:spcAft>
                <a:spcPts val="0"/>
              </a:spcAft>
              <a:buClrTx/>
              <a:buSzTx/>
              <a:buFontTx/>
              <a:buNone/>
              <a:tabLst/>
            </a:pPr>
            <a:r>
              <a:rPr lang="ja-JP" altLang="en-US" dirty="0">
                <a:latin typeface="UD デジタル 教科書体 NK-R" panose="02020400000000000000" pitchFamily="18" charset="-128"/>
                <a:ea typeface="UD デジタル 教科書体 NK-R" panose="02020400000000000000" pitchFamily="18" charset="-128"/>
              </a:rPr>
              <a:t>任期：</a:t>
            </a:r>
            <a:endParaRPr kumimoji="0" lang="ja-JP" altLang="en-US" sz="2400" b="0"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endParaRPr>
          </a:p>
        </p:txBody>
      </p:sp>
      <p:sp>
        <p:nvSpPr>
          <p:cNvPr id="21" name="テキスト ボックス 20">
            <a:extLst>
              <a:ext uri="{FF2B5EF4-FFF2-40B4-BE49-F238E27FC236}">
                <a16:creationId xmlns:a16="http://schemas.microsoft.com/office/drawing/2014/main" id="{32C54A74-7DEE-449A-90E4-1B8B0F2E547A}"/>
              </a:ext>
            </a:extLst>
          </p:cNvPr>
          <p:cNvSpPr txBox="1"/>
          <p:nvPr/>
        </p:nvSpPr>
        <p:spPr>
          <a:xfrm>
            <a:off x="1628882" y="7459948"/>
            <a:ext cx="6891153"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rPr>
              <a:t>関東～東北を拠点に以前は旅行業と釣りのプロ活動をしておりました。</a:t>
            </a:r>
            <a:endParaRPr kumimoji="0" lang="en-US" altLang="ja-JP"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rPr>
              <a:t>釣りの取材や旅行業で利尻島へ何度も足を運ぶうちに、島の自然や</a:t>
            </a:r>
            <a:endParaRPr kumimoji="0" lang="en-US" altLang="ja-JP"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rPr>
              <a:t>人のあたたかさに触れ、家族での移住を決断。</a:t>
            </a:r>
            <a:endParaRPr kumimoji="0" lang="en-US" altLang="ja-JP"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1600" b="1" dirty="0">
                <a:latin typeface="UD デジタル 教科書体 NK-R" panose="02020400000000000000" pitchFamily="18" charset="-128"/>
                <a:ea typeface="UD デジタル 教科書体 NK-R" panose="02020400000000000000" pitchFamily="18" charset="-128"/>
              </a:rPr>
              <a:t>旅行業で培ってきた経験と釣りのプロとしての情報発信力を活用し、</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dirty="0">
                <a:ln>
                  <a:noFill/>
                </a:ln>
                <a:solidFill>
                  <a:srgbClr val="000000"/>
                </a:solidFill>
                <a:effectLst/>
                <a:uFillTx/>
                <a:latin typeface="UD デジタル 教科書体 NK-R" panose="02020400000000000000" pitchFamily="18" charset="-128"/>
                <a:ea typeface="UD デジタル 教科書体 NK-R" panose="02020400000000000000" pitchFamily="18" charset="-128"/>
                <a:sym typeface="ヒラギノ角ゴ ProN W3"/>
              </a:rPr>
              <a:t>地域活性化のために頑張っていきたいと思います。</a:t>
            </a:r>
          </a:p>
        </p:txBody>
      </p:sp>
      <p:sp>
        <p:nvSpPr>
          <p:cNvPr id="30" name="地域おこし協力隊 発表資料">
            <a:extLst>
              <a:ext uri="{FF2B5EF4-FFF2-40B4-BE49-F238E27FC236}">
                <a16:creationId xmlns:a16="http://schemas.microsoft.com/office/drawing/2014/main" id="{CD06D096-0C54-423A-86A7-F776AF518B87}"/>
              </a:ext>
            </a:extLst>
          </p:cNvPr>
          <p:cNvSpPr txBox="1"/>
          <p:nvPr/>
        </p:nvSpPr>
        <p:spPr>
          <a:xfrm>
            <a:off x="9931832" y="832657"/>
            <a:ext cx="2597719" cy="715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lnSpc>
                <a:spcPct val="300000"/>
              </a:lnSpc>
              <a:defRPr sz="1500"/>
            </a:lvl1pPr>
          </a:lstStyle>
          <a:p>
            <a:r>
              <a:rPr sz="1600" dirty="0" err="1">
                <a:latin typeface="UD デジタル 教科書体 NK-B" panose="02020700000000000000" pitchFamily="18" charset="-128"/>
                <a:ea typeface="UD デジタル 教科書体 NK-B" panose="02020700000000000000" pitchFamily="18" charset="-128"/>
              </a:rPr>
              <a:t>地域おこし協力隊</a:t>
            </a:r>
            <a:r>
              <a:rPr lang="ja-JP" altLang="en-US" sz="1600" dirty="0">
                <a:latin typeface="UD デジタル 教科書体 NK-B" panose="02020700000000000000" pitchFamily="18" charset="-128"/>
                <a:ea typeface="UD デジタル 教科書体 NK-B" panose="02020700000000000000" pitchFamily="18" charset="-128"/>
              </a:rPr>
              <a:t>　発表資料</a:t>
            </a:r>
            <a:endParaRPr sz="1600" dirty="0">
              <a:latin typeface="UD デジタル 教科書体 NK-B" panose="02020700000000000000" pitchFamily="18" charset="-128"/>
              <a:ea typeface="UD デジタル 教科書体 NK-B" panose="02020700000000000000" pitchFamily="18" charset="-128"/>
            </a:endParaRPr>
          </a:p>
        </p:txBody>
      </p:sp>
      <p:pic>
        <p:nvPicPr>
          <p:cNvPr id="10" name="図 9">
            <a:extLst>
              <a:ext uri="{FF2B5EF4-FFF2-40B4-BE49-F238E27FC236}">
                <a16:creationId xmlns:a16="http://schemas.microsoft.com/office/drawing/2014/main" id="{F58F0002-33DA-4EF0-89DA-08EDC0841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814" y="1618839"/>
            <a:ext cx="12392734" cy="697091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b_02.jpg" descr="b_02.jpg"/>
          <p:cNvPicPr>
            <a:picLocks noChangeAspect="1"/>
          </p:cNvPicPr>
          <p:nvPr/>
        </p:nvPicPr>
        <p:blipFill>
          <a:blip r:embed="rId2"/>
          <a:srcRect t="2635" b="2634"/>
          <a:stretch>
            <a:fillRect/>
          </a:stretch>
        </p:blipFill>
        <p:spPr>
          <a:xfrm>
            <a:off x="-301577" y="0"/>
            <a:ext cx="13607954" cy="9704439"/>
          </a:xfrm>
          <a:prstGeom prst="rect">
            <a:avLst/>
          </a:prstGeom>
          <a:ln w="12700">
            <a:miter lim="400000"/>
          </a:ln>
        </p:spPr>
      </p:pic>
      <p:sp>
        <p:nvSpPr>
          <p:cNvPr id="129" name="活動内容"/>
          <p:cNvSpPr txBox="1"/>
          <p:nvPr/>
        </p:nvSpPr>
        <p:spPr>
          <a:xfrm>
            <a:off x="577764" y="405392"/>
            <a:ext cx="3986278"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rPr sz="5400" dirty="0" err="1">
                <a:latin typeface="HGS創英ﾌﾟﾚｾﾞﾝｽEB" panose="02020800000000000000" pitchFamily="18" charset="-128"/>
                <a:ea typeface="HGS創英ﾌﾟﾚｾﾞﾝｽEB" panose="02020800000000000000" pitchFamily="18" charset="-128"/>
              </a:rPr>
              <a:t>活動内容</a:t>
            </a:r>
            <a:endParaRPr sz="5400" dirty="0">
              <a:latin typeface="HGS創英ﾌﾟﾚｾﾞﾝｽEB" panose="02020800000000000000" pitchFamily="18" charset="-128"/>
              <a:ea typeface="HGS創英ﾌﾟﾚｾﾞﾝｽEB" panose="02020800000000000000" pitchFamily="18" charset="-128"/>
            </a:endParaRPr>
          </a:p>
        </p:txBody>
      </p:sp>
      <p:sp>
        <p:nvSpPr>
          <p:cNvPr id="13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965359" y="2449463"/>
            <a:ext cx="5300117" cy="680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just" defTabSz="457200">
              <a:lnSpc>
                <a:spcPct val="140000"/>
              </a:lnSpc>
              <a:defRPr sz="1800"/>
            </a:lvl1pPr>
          </a:lstStyle>
          <a:p>
            <a:r>
              <a:rPr lang="ja-JP" altLang="en-US" sz="3200" dirty="0">
                <a:latin typeface="UD デジタル 教科書体 NK-B" panose="02020700000000000000" pitchFamily="18" charset="-128"/>
                <a:ea typeface="UD デジタル 教科書体 NK-B" panose="02020700000000000000" pitchFamily="18" charset="-128"/>
              </a:rPr>
              <a:t>♦神居海岸パークの運営♦</a:t>
            </a:r>
            <a:endParaRPr sz="3200" dirty="0">
              <a:latin typeface="UD デジタル 教科書体 NK-B" panose="02020700000000000000" pitchFamily="18" charset="-128"/>
              <a:ea typeface="UD デジタル 教科書体 NK-B" panose="02020700000000000000" pitchFamily="18" charset="-128"/>
            </a:endParaRPr>
          </a:p>
        </p:txBody>
      </p:sp>
      <p:sp>
        <p:nvSpPr>
          <p:cNvPr id="134" name="四角形"/>
          <p:cNvSpPr/>
          <p:nvPr/>
        </p:nvSpPr>
        <p:spPr>
          <a:xfrm>
            <a:off x="8453913" y="363036"/>
            <a:ext cx="2819103" cy="1078031"/>
          </a:xfrm>
          <a:prstGeom prst="rect">
            <a:avLst/>
          </a:prstGeom>
          <a:solidFill>
            <a:srgbClr val="F8CA79"/>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endParaRPr dirty="0"/>
          </a:p>
        </p:txBody>
      </p:sp>
      <p:sp>
        <p:nvSpPr>
          <p:cNvPr id="135" name="地域おこし協力隊 発表資料"/>
          <p:cNvSpPr txBox="1"/>
          <p:nvPr/>
        </p:nvSpPr>
        <p:spPr>
          <a:xfrm>
            <a:off x="8564606" y="657765"/>
            <a:ext cx="2597719" cy="715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lnSpc>
                <a:spcPct val="300000"/>
              </a:lnSpc>
              <a:defRPr sz="1500"/>
            </a:lvl1pPr>
          </a:lstStyle>
          <a:p>
            <a:r>
              <a:rPr sz="1600" dirty="0" err="1">
                <a:latin typeface="UD デジタル 教科書体 NK-B" panose="02020700000000000000" pitchFamily="18" charset="-128"/>
                <a:ea typeface="UD デジタル 教科書体 NK-B" panose="02020700000000000000" pitchFamily="18" charset="-128"/>
              </a:rPr>
              <a:t>地域おこし協力隊</a:t>
            </a:r>
            <a:r>
              <a:rPr lang="ja-JP" altLang="en-US" sz="1600" dirty="0">
                <a:latin typeface="UD デジタル 教科書体 NK-B" panose="02020700000000000000" pitchFamily="18" charset="-128"/>
                <a:ea typeface="UD デジタル 教科書体 NK-B" panose="02020700000000000000" pitchFamily="18" charset="-128"/>
              </a:rPr>
              <a:t>　発表資料</a:t>
            </a:r>
            <a:endParaRPr sz="1600" dirty="0">
              <a:latin typeface="UD デジタル 教科書体 NK-B" panose="02020700000000000000" pitchFamily="18" charset="-128"/>
              <a:ea typeface="UD デジタル 教科書体 NK-B" panose="02020700000000000000" pitchFamily="18" charset="-128"/>
            </a:endParaRPr>
          </a:p>
        </p:txBody>
      </p:sp>
      <p:sp>
        <p:nvSpPr>
          <p:cNvPr id="136" name="北海道 利尻町"/>
          <p:cNvSpPr txBox="1"/>
          <p:nvPr/>
        </p:nvSpPr>
        <p:spPr>
          <a:xfrm>
            <a:off x="8589087" y="-224561"/>
            <a:ext cx="2508887" cy="1175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r>
              <a:rPr sz="2800" dirty="0" err="1">
                <a:latin typeface="UD デジタル 教科書体 NK-B" panose="02020700000000000000" pitchFamily="18" charset="-128"/>
                <a:ea typeface="UD デジタル 教科書体 NK-B" panose="02020700000000000000" pitchFamily="18" charset="-128"/>
              </a:rPr>
              <a:t>北海道</a:t>
            </a:r>
            <a:r>
              <a:rPr sz="2800" dirty="0">
                <a:latin typeface="UD デジタル 教科書体 NK-B" panose="02020700000000000000" pitchFamily="18" charset="-128"/>
                <a:ea typeface="UD デジタル 教科書体 NK-B" panose="02020700000000000000" pitchFamily="18" charset="-128"/>
              </a:rPr>
              <a:t> </a:t>
            </a:r>
            <a:r>
              <a:rPr sz="2800" dirty="0" err="1">
                <a:latin typeface="UD デジタル 教科書体 NK-B" panose="02020700000000000000" pitchFamily="18" charset="-128"/>
                <a:ea typeface="UD デジタル 教科書体 NK-B" panose="02020700000000000000" pitchFamily="18" charset="-128"/>
              </a:rPr>
              <a:t>利尻町</a:t>
            </a:r>
            <a:endParaRPr sz="2800" dirty="0">
              <a:latin typeface="UD デジタル 教科書体 NK-B" panose="02020700000000000000" pitchFamily="18" charset="-128"/>
              <a:ea typeface="UD デジタル 教科書体 NK-B" panose="02020700000000000000" pitchFamily="18" charset="-128"/>
            </a:endParaRPr>
          </a:p>
        </p:txBody>
      </p:sp>
      <p:sp>
        <p:nvSpPr>
          <p:cNvPr id="137"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pic>
        <p:nvPicPr>
          <p:cNvPr id="3" name="図 2">
            <a:extLst>
              <a:ext uri="{FF2B5EF4-FFF2-40B4-BE49-F238E27FC236}">
                <a16:creationId xmlns:a16="http://schemas.microsoft.com/office/drawing/2014/main" id="{3D35E734-BBB2-4E95-B8DA-D499D8EF5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331" y="6217730"/>
            <a:ext cx="4099996" cy="2306248"/>
          </a:xfrm>
          <a:prstGeom prst="rect">
            <a:avLst/>
          </a:prstGeom>
          <a:ln>
            <a:noFill/>
          </a:ln>
          <a:effectLst>
            <a:softEdge rad="112500"/>
          </a:effectLst>
        </p:spPr>
      </p:pic>
      <p:pic>
        <p:nvPicPr>
          <p:cNvPr id="5" name="図 4">
            <a:extLst>
              <a:ext uri="{FF2B5EF4-FFF2-40B4-BE49-F238E27FC236}">
                <a16:creationId xmlns:a16="http://schemas.microsoft.com/office/drawing/2014/main" id="{234F3C87-0EFD-4A6E-9354-1119A5E0A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5238" y="1690109"/>
            <a:ext cx="2823834" cy="4489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図 6">
            <a:extLst>
              <a:ext uri="{FF2B5EF4-FFF2-40B4-BE49-F238E27FC236}">
                <a16:creationId xmlns:a16="http://schemas.microsoft.com/office/drawing/2014/main" id="{142D9437-4B73-454E-9E6D-E55CEC7AF7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7982" y="6254013"/>
            <a:ext cx="3414988" cy="2178458"/>
          </a:xfrm>
          <a:prstGeom prst="ellipse">
            <a:avLst/>
          </a:prstGeom>
          <a:ln>
            <a:noFill/>
          </a:ln>
          <a:effectLst>
            <a:softEdge rad="112500"/>
          </a:effectLst>
        </p:spPr>
      </p:pic>
      <p:pic>
        <p:nvPicPr>
          <p:cNvPr id="9" name="図 8">
            <a:extLst>
              <a:ext uri="{FF2B5EF4-FFF2-40B4-BE49-F238E27FC236}">
                <a16:creationId xmlns:a16="http://schemas.microsoft.com/office/drawing/2014/main" id="{10320949-7544-4C83-BDA0-4708E721A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9970" y="6275867"/>
            <a:ext cx="2819102" cy="1879401"/>
          </a:xfrm>
          <a:prstGeom prst="ellipse">
            <a:avLst/>
          </a:prstGeom>
          <a:ln>
            <a:noFill/>
          </a:ln>
          <a:effectLst>
            <a:softEdge rad="112500"/>
          </a:effectLst>
        </p:spPr>
      </p:pic>
      <p:sp>
        <p:nvSpPr>
          <p:cNvPr id="10" name="テキスト ボックス 9">
            <a:extLst>
              <a:ext uri="{FF2B5EF4-FFF2-40B4-BE49-F238E27FC236}">
                <a16:creationId xmlns:a16="http://schemas.microsoft.com/office/drawing/2014/main" id="{DF712017-BBBE-4A02-A2EB-5E736ED707AC}"/>
              </a:ext>
            </a:extLst>
          </p:cNvPr>
          <p:cNvSpPr txBox="1"/>
          <p:nvPr/>
        </p:nvSpPr>
        <p:spPr>
          <a:xfrm flipH="1">
            <a:off x="1780702" y="3053205"/>
            <a:ext cx="7288402"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ja-JP" altLang="en-US" dirty="0">
                <a:latin typeface="UD デジタル 教科書体 NK-B" panose="02020700000000000000" pitchFamily="18" charset="-128"/>
                <a:ea typeface="UD デジタル 教科書体 NK-B" panose="02020700000000000000" pitchFamily="18" charset="-128"/>
              </a:rPr>
              <a:t>神居海岸パークの営業</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期間（</a:t>
            </a:r>
            <a:r>
              <a:rPr lang="en-US" altLang="ja-JP" dirty="0">
                <a:latin typeface="UD デジタル 教科書体 NK-B" panose="02020700000000000000" pitchFamily="18" charset="-128"/>
                <a:ea typeface="UD デジタル 教科書体 NK-B" panose="02020700000000000000" pitchFamily="18" charset="-128"/>
              </a:rPr>
              <a:t>5/12</a:t>
            </a:r>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9/30</a:t>
            </a:r>
            <a:r>
              <a:rPr lang="ja-JP" altLang="en-US" dirty="0">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は</a:t>
            </a:r>
            <a:endPar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endParaRPr>
          </a:p>
          <a:p>
            <a:pPr algn="l">
              <a:lnSpc>
                <a:spcPct val="150000"/>
              </a:lnSpc>
            </a:pPr>
            <a:r>
              <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ウニ</a:t>
            </a:r>
            <a:r>
              <a:rPr kumimoji="0" lang="ja-JP" altLang="en-US" sz="2400" b="0" i="0" u="none" strike="noStrike" cap="none" spc="0" normalizeH="0" baseline="0" dirty="0" err="1">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剝き</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体験</a:t>
            </a:r>
            <a:r>
              <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昆布のお土産作り体験</a:t>
            </a:r>
            <a:r>
              <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a:t>
            </a:r>
          </a:p>
          <a:p>
            <a:pPr algn="l">
              <a:lnSpc>
                <a:spcPct val="150000"/>
              </a:lnSpc>
            </a:pPr>
            <a:r>
              <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カニ釣り体験</a:t>
            </a:r>
            <a:r>
              <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a:t>
            </a:r>
            <a:r>
              <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の体験補助をメインに活動。</a:t>
            </a:r>
            <a:endPar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endParaRPr>
          </a:p>
          <a:p>
            <a:pPr algn="l">
              <a:lnSpc>
                <a:spcPct val="150000"/>
              </a:lnSpc>
            </a:pPr>
            <a:r>
              <a:rPr lang="ja-JP" altLang="en-US" dirty="0">
                <a:latin typeface="UD デジタル 教科書体 NK-B" panose="02020700000000000000" pitchFamily="18" charset="-128"/>
                <a:ea typeface="UD デジタル 教科書体 NK-B" panose="02020700000000000000" pitchFamily="18" charset="-128"/>
              </a:rPr>
              <a:t>オフシーズンは翌シーズンへ向けての準備と</a:t>
            </a:r>
            <a:endParaRPr lang="en-US" altLang="ja-JP" dirty="0">
              <a:latin typeface="UD デジタル 教科書体 NK-B" panose="02020700000000000000" pitchFamily="18" charset="-128"/>
              <a:ea typeface="UD デジタル 教科書体 NK-B" panose="02020700000000000000" pitchFamily="18" charset="-128"/>
            </a:endParaRPr>
          </a:p>
          <a:p>
            <a:pPr algn="l">
              <a:lnSpc>
                <a:spcPct val="150000"/>
              </a:lnSpc>
            </a:pPr>
            <a:r>
              <a:rPr lang="ja-JP" altLang="en-US" dirty="0">
                <a:latin typeface="UD デジタル 教科書体 NK-B" panose="02020700000000000000" pitchFamily="18" charset="-128"/>
                <a:ea typeface="UD デジタル 教科書体 NK-B" panose="02020700000000000000" pitchFamily="18" charset="-128"/>
              </a:rPr>
              <a:t>観光業務、島の</a:t>
            </a:r>
            <a:r>
              <a:rPr lang="en-US" altLang="ja-JP" dirty="0">
                <a:latin typeface="UD デジタル 教科書体 NK-B" panose="02020700000000000000" pitchFamily="18" charset="-128"/>
                <a:ea typeface="UD デジタル 教科書体 NK-B" panose="02020700000000000000" pitchFamily="18" charset="-128"/>
              </a:rPr>
              <a:t>PR</a:t>
            </a:r>
            <a:r>
              <a:rPr lang="ja-JP" altLang="en-US" dirty="0">
                <a:latin typeface="UD デジタル 教科書体 NK-B" panose="02020700000000000000" pitchFamily="18" charset="-128"/>
                <a:ea typeface="UD デジタル 教科書体 NK-B" panose="02020700000000000000" pitchFamily="18" charset="-128"/>
              </a:rPr>
              <a:t>活動を行っています。</a:t>
            </a:r>
            <a:endParaRPr kumimoji="0" lang="ja-JP" altLang="en-US"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b_02.jpg" descr="b_02.jpg"/>
          <p:cNvPicPr>
            <a:picLocks noChangeAspect="1"/>
          </p:cNvPicPr>
          <p:nvPr/>
        </p:nvPicPr>
        <p:blipFill>
          <a:blip r:embed="rId2"/>
          <a:srcRect t="2635" b="2634"/>
          <a:stretch>
            <a:fillRect/>
          </a:stretch>
        </p:blipFill>
        <p:spPr>
          <a:xfrm>
            <a:off x="-301577" y="0"/>
            <a:ext cx="13607954" cy="9700421"/>
          </a:xfrm>
          <a:prstGeom prst="rect">
            <a:avLst/>
          </a:prstGeom>
          <a:ln w="12700">
            <a:miter lim="400000"/>
          </a:ln>
        </p:spPr>
      </p:pic>
      <p:sp>
        <p:nvSpPr>
          <p:cNvPr id="140" name="四角形"/>
          <p:cNvSpPr/>
          <p:nvPr/>
        </p:nvSpPr>
        <p:spPr>
          <a:xfrm>
            <a:off x="9242862" y="321320"/>
            <a:ext cx="2508888" cy="1078031"/>
          </a:xfrm>
          <a:prstGeom prst="rect">
            <a:avLst/>
          </a:prstGeom>
          <a:solidFill>
            <a:srgbClr val="F8CA79"/>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endParaRPr dirty="0"/>
          </a:p>
        </p:txBody>
      </p:sp>
      <p:sp>
        <p:nvSpPr>
          <p:cNvPr id="141" name="地域おこし協力隊 発表資料"/>
          <p:cNvSpPr txBox="1"/>
          <p:nvPr/>
        </p:nvSpPr>
        <p:spPr>
          <a:xfrm>
            <a:off x="9242862" y="658187"/>
            <a:ext cx="2508887" cy="677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1500"/>
            </a:lvl1pPr>
          </a:lstStyle>
          <a:p>
            <a:r>
              <a:rPr dirty="0" err="1">
                <a:latin typeface="UD デジタル 教科書体 NK-B" panose="02020700000000000000" pitchFamily="18" charset="-128"/>
                <a:ea typeface="UD デジタル 教科書体 NK-B" panose="02020700000000000000" pitchFamily="18" charset="-128"/>
              </a:rPr>
              <a:t>地域おこし協力隊</a:t>
            </a:r>
            <a:r>
              <a:rPr dirty="0">
                <a:latin typeface="UD デジタル 教科書体 NK-B" panose="02020700000000000000" pitchFamily="18" charset="-128"/>
                <a:ea typeface="UD デジタル 教科書体 NK-B" panose="02020700000000000000" pitchFamily="18" charset="-128"/>
              </a:rPr>
              <a:t> </a:t>
            </a:r>
            <a:r>
              <a:rPr dirty="0" err="1">
                <a:latin typeface="UD デジタル 教科書体 NK-B" panose="02020700000000000000" pitchFamily="18" charset="-128"/>
                <a:ea typeface="UD デジタル 教科書体 NK-B" panose="02020700000000000000" pitchFamily="18" charset="-128"/>
              </a:rPr>
              <a:t>発表資料</a:t>
            </a:r>
            <a:endParaRPr dirty="0">
              <a:latin typeface="UD デジタル 教科書体 NK-B" panose="02020700000000000000" pitchFamily="18" charset="-128"/>
              <a:ea typeface="UD デジタル 教科書体 NK-B" panose="02020700000000000000" pitchFamily="18" charset="-128"/>
            </a:endParaRPr>
          </a:p>
        </p:txBody>
      </p:sp>
      <p:sp>
        <p:nvSpPr>
          <p:cNvPr id="142" name="北海道 利尻町"/>
          <p:cNvSpPr txBox="1"/>
          <p:nvPr/>
        </p:nvSpPr>
        <p:spPr>
          <a:xfrm>
            <a:off x="9242863" y="-247137"/>
            <a:ext cx="2508887" cy="1136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r>
              <a:rPr dirty="0" err="1">
                <a:latin typeface="UD デジタル 教科書体 NK-B" panose="02020700000000000000" pitchFamily="18" charset="-128"/>
                <a:ea typeface="UD デジタル 教科書体 NK-B" panose="02020700000000000000" pitchFamily="18" charset="-128"/>
              </a:rPr>
              <a:t>北海道</a:t>
            </a:r>
            <a:r>
              <a:rPr dirty="0">
                <a:latin typeface="UD デジタル 教科書体 NK-B" panose="02020700000000000000" pitchFamily="18" charset="-128"/>
                <a:ea typeface="UD デジタル 教科書体 NK-B" panose="02020700000000000000" pitchFamily="18" charset="-128"/>
              </a:rPr>
              <a:t> </a:t>
            </a:r>
            <a:r>
              <a:rPr dirty="0" err="1">
                <a:latin typeface="UD デジタル 教科書体 NK-B" panose="02020700000000000000" pitchFamily="18" charset="-128"/>
                <a:ea typeface="UD デジタル 教科書体 NK-B" panose="02020700000000000000" pitchFamily="18" charset="-128"/>
              </a:rPr>
              <a:t>利尻町</a:t>
            </a:r>
            <a:endParaRPr dirty="0">
              <a:latin typeface="UD デジタル 教科書体 NK-B" panose="02020700000000000000" pitchFamily="18" charset="-128"/>
              <a:ea typeface="UD デジタル 教科書体 NK-B" panose="02020700000000000000" pitchFamily="18" charset="-128"/>
            </a:endParaRPr>
          </a:p>
        </p:txBody>
      </p:sp>
      <p:sp>
        <p:nvSpPr>
          <p:cNvPr id="143" name="来年度以降の…"/>
          <p:cNvSpPr txBox="1"/>
          <p:nvPr/>
        </p:nvSpPr>
        <p:spPr>
          <a:xfrm>
            <a:off x="774038" y="206169"/>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57200">
              <a:lnSpc>
                <a:spcPct val="80000"/>
              </a:lnSpc>
              <a:defRPr sz="3400">
                <a:latin typeface="ヒラギノ角ゴ ProN W6"/>
                <a:ea typeface="ヒラギノ角ゴ ProN W6"/>
                <a:cs typeface="ヒラギノ角ゴ ProN W6"/>
                <a:sym typeface="ヒラギノ角ゴ ProN W6"/>
              </a:defRPr>
            </a:pPr>
            <a:r>
              <a:rPr sz="4400" dirty="0" err="1">
                <a:latin typeface="HGP創英ﾌﾟﾚｾﾞﾝｽEB" panose="02020800000000000000" pitchFamily="18" charset="-128"/>
                <a:ea typeface="HGP創英ﾌﾟﾚｾﾞﾝｽEB" panose="02020800000000000000" pitchFamily="18" charset="-128"/>
              </a:rPr>
              <a:t>来年度以降の</a:t>
            </a:r>
            <a:endParaRPr sz="4400" dirty="0">
              <a:latin typeface="HGP創英ﾌﾟﾚｾﾞﾝｽEB" panose="02020800000000000000" pitchFamily="18" charset="-128"/>
              <a:ea typeface="HGP創英ﾌﾟﾚｾﾞﾝｽEB" panose="02020800000000000000" pitchFamily="18" charset="-128"/>
            </a:endParaRPr>
          </a:p>
          <a:p>
            <a:pPr defTabSz="457200">
              <a:lnSpc>
                <a:spcPct val="80000"/>
              </a:lnSpc>
              <a:defRPr sz="3400">
                <a:latin typeface="ヒラギノ角ゴ ProN W6"/>
                <a:ea typeface="ヒラギノ角ゴ ProN W6"/>
                <a:cs typeface="ヒラギノ角ゴ ProN W6"/>
                <a:sym typeface="ヒラギノ角ゴ ProN W6"/>
              </a:defRPr>
            </a:pPr>
            <a:r>
              <a:rPr sz="4400" dirty="0" err="1">
                <a:latin typeface="HGP創英ﾌﾟﾚｾﾞﾝｽEB" panose="02020800000000000000" pitchFamily="18" charset="-128"/>
                <a:ea typeface="HGP創英ﾌﾟﾚｾﾞﾝｽEB" panose="02020800000000000000" pitchFamily="18" charset="-128"/>
              </a:rPr>
              <a:t>スケジュール</a:t>
            </a:r>
            <a:endParaRPr sz="4400" dirty="0">
              <a:latin typeface="HGP創英ﾌﾟﾚｾﾞﾝｽEB" panose="02020800000000000000" pitchFamily="18" charset="-128"/>
              <a:ea typeface="HGP創英ﾌﾟﾚｾﾞﾝｽEB" panose="02020800000000000000" pitchFamily="18" charset="-128"/>
            </a:endParaRPr>
          </a:p>
        </p:txBody>
      </p:sp>
      <p:sp>
        <p:nvSpPr>
          <p:cNvPr id="144"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089911" y="2448307"/>
            <a:ext cx="7889850" cy="2244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lvl1pPr algn="just" defTabSz="457200">
              <a:lnSpc>
                <a:spcPct val="140000"/>
              </a:lnSpc>
              <a:defRPr sz="2200"/>
            </a:lvl1pPr>
          </a:lstStyle>
          <a:p>
            <a:pPr>
              <a:lnSpc>
                <a:spcPct val="100000"/>
              </a:lnSpc>
            </a:pPr>
            <a:r>
              <a:rPr lang="ja-JP" altLang="en-US" sz="2800" dirty="0">
                <a:latin typeface="UD デジタル 教科書体 NK-B" panose="02020700000000000000" pitchFamily="18" charset="-128"/>
                <a:ea typeface="UD デジタル 教科書体 NK-B" panose="02020700000000000000" pitchFamily="18" charset="-128"/>
              </a:rPr>
              <a:t>♦観光オフシーズンの集客力向上ＰＲ♦</a:t>
            </a:r>
            <a:endParaRPr lang="en-US" altLang="ja-JP" sz="2800" dirty="0">
              <a:latin typeface="UD デジタル 教科書体 NK-B" panose="02020700000000000000" pitchFamily="18" charset="-128"/>
              <a:ea typeface="UD デジタル 教科書体 NK-B" panose="02020700000000000000" pitchFamily="18" charset="-128"/>
            </a:endParaRPr>
          </a:p>
          <a:p>
            <a:pPr>
              <a:lnSpc>
                <a:spcPct val="100000"/>
              </a:lnSpc>
            </a:pPr>
            <a:r>
              <a:rPr lang="ja-JP" altLang="en-US" dirty="0">
                <a:latin typeface="UD デジタル 教科書体 NK-B" panose="02020700000000000000" pitchFamily="18" charset="-128"/>
                <a:ea typeface="UD デジタル 教科書体 NK-B" panose="02020700000000000000" pitchFamily="18" charset="-128"/>
              </a:rPr>
              <a:t>　観光オフシーズンとなる</a:t>
            </a:r>
            <a:r>
              <a:rPr lang="en-US" altLang="ja-JP" dirty="0">
                <a:latin typeface="UD デジタル 教科書体 NK-B" panose="02020700000000000000" pitchFamily="18" charset="-128"/>
                <a:ea typeface="UD デジタル 教科書体 NK-B" panose="02020700000000000000" pitchFamily="18" charset="-128"/>
              </a:rPr>
              <a:t>10</a:t>
            </a:r>
            <a:r>
              <a:rPr lang="ja-JP" altLang="en-US" dirty="0">
                <a:latin typeface="UD デジタル 教科書体 NK-B" panose="02020700000000000000" pitchFamily="18" charset="-128"/>
                <a:ea typeface="UD デジタル 教科書体 NK-B" panose="02020700000000000000" pitchFamily="18" charset="-128"/>
              </a:rPr>
              <a:t>月～５月に潜在している</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00000"/>
              </a:lnSpc>
            </a:pPr>
            <a:r>
              <a:rPr lang="ja-JP" altLang="en-US" dirty="0">
                <a:latin typeface="UD デジタル 教科書体 NK-B" panose="02020700000000000000" pitchFamily="18" charset="-128"/>
                <a:ea typeface="UD デジタル 教科書体 NK-B" panose="02020700000000000000" pitchFamily="18" charset="-128"/>
              </a:rPr>
              <a:t>　夏季以外</a:t>
            </a:r>
            <a:r>
              <a:rPr lang="en-US" altLang="ja-JP" sz="1800" dirty="0">
                <a:latin typeface="UD デジタル 教科書体 NK-B" panose="02020700000000000000" pitchFamily="18" charset="-128"/>
                <a:ea typeface="UD デジタル 教科書体 NK-B" panose="020207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秋・冬・春</a:t>
            </a:r>
            <a:r>
              <a:rPr lang="en-US" altLang="ja-JP" sz="1800"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の島の魅力を、</a:t>
            </a:r>
            <a:r>
              <a:rPr lang="en-US" altLang="ja-JP" dirty="0">
                <a:latin typeface="UD デジタル 教科書体 NK-B" panose="02020700000000000000" pitchFamily="18" charset="-128"/>
                <a:ea typeface="UD デジタル 教科書体 NK-B" panose="02020700000000000000" pitchFamily="18" charset="-128"/>
              </a:rPr>
              <a:t>SNS</a:t>
            </a:r>
            <a:r>
              <a:rPr lang="ja-JP" altLang="en-US" dirty="0">
                <a:latin typeface="UD デジタル 教科書体 NK-B" panose="02020700000000000000" pitchFamily="18" charset="-128"/>
                <a:ea typeface="UD デジタル 教科書体 NK-B" panose="02020700000000000000" pitchFamily="18" charset="-128"/>
              </a:rPr>
              <a:t>を活用し発信。</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00000"/>
              </a:lnSpc>
            </a:pPr>
            <a:r>
              <a:rPr lang="ja-JP" altLang="en-US" dirty="0">
                <a:latin typeface="UD デジタル 教科書体 NK-B" panose="02020700000000000000" pitchFamily="18" charset="-128"/>
                <a:ea typeface="UD デジタル 教科書体 NK-B" panose="02020700000000000000" pitchFamily="18" charset="-128"/>
              </a:rPr>
              <a:t>　グリーンシーズンにこだわらない新しい顧客層の発掘を図ります。</a:t>
            </a:r>
            <a:endParaRPr lang="en-US" altLang="ja-JP" dirty="0">
              <a:latin typeface="UD デジタル 教科書体 NK-B" panose="02020700000000000000" pitchFamily="18" charset="-128"/>
              <a:ea typeface="UD デジタル 教科書体 NK-B" panose="02020700000000000000" pitchFamily="18" charset="-128"/>
            </a:endParaRPr>
          </a:p>
          <a:p>
            <a:endParaRPr dirty="0"/>
          </a:p>
        </p:txBody>
      </p:sp>
      <p:pic>
        <p:nvPicPr>
          <p:cNvPr id="3" name="図 2">
            <a:extLst>
              <a:ext uri="{FF2B5EF4-FFF2-40B4-BE49-F238E27FC236}">
                <a16:creationId xmlns:a16="http://schemas.microsoft.com/office/drawing/2014/main" id="{CCBA382F-EF2B-4C57-BDB1-4F554E23B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648" y="1547017"/>
            <a:ext cx="2574101" cy="3434046"/>
          </a:xfrm>
          <a:prstGeom prst="rect">
            <a:avLst/>
          </a:prstGeom>
          <a:ln>
            <a:noFill/>
          </a:ln>
          <a:effectLst>
            <a:softEdge rad="112500"/>
          </a:effectLst>
        </p:spPr>
      </p:pic>
      <p:sp>
        <p:nvSpPr>
          <p:cNvPr id="147"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pic>
        <p:nvPicPr>
          <p:cNvPr id="5" name="図 4">
            <a:extLst>
              <a:ext uri="{FF2B5EF4-FFF2-40B4-BE49-F238E27FC236}">
                <a16:creationId xmlns:a16="http://schemas.microsoft.com/office/drawing/2014/main" id="{5B53260C-362A-4850-953B-4E32B0F3A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57471" y="4600690"/>
            <a:ext cx="3929737" cy="2947303"/>
          </a:xfrm>
          <a:prstGeom prst="rect">
            <a:avLst/>
          </a:prstGeom>
          <a:ln>
            <a:noFill/>
          </a:ln>
          <a:effectLst>
            <a:softEdge rad="112500"/>
          </a:effectLst>
        </p:spPr>
      </p:pic>
      <p:pic>
        <p:nvPicPr>
          <p:cNvPr id="7" name="図 6">
            <a:extLst>
              <a:ext uri="{FF2B5EF4-FFF2-40B4-BE49-F238E27FC236}">
                <a16:creationId xmlns:a16="http://schemas.microsoft.com/office/drawing/2014/main" id="{1A2F0D06-7623-4EEA-8B8C-1353E9AEFB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529" y="860335"/>
            <a:ext cx="2639315" cy="1693203"/>
          </a:xfrm>
          <a:prstGeom prst="ellipse">
            <a:avLst/>
          </a:prstGeom>
          <a:ln>
            <a:noFill/>
          </a:ln>
          <a:effectLst>
            <a:softEdge rad="112500"/>
          </a:effectLst>
        </p:spPr>
      </p:pic>
      <p:pic>
        <p:nvPicPr>
          <p:cNvPr id="9" name="図 8">
            <a:extLst>
              <a:ext uri="{FF2B5EF4-FFF2-40B4-BE49-F238E27FC236}">
                <a16:creationId xmlns:a16="http://schemas.microsoft.com/office/drawing/2014/main" id="{A4974AEB-381C-4808-9C44-9BEDEE7312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2657" y="6965851"/>
            <a:ext cx="2279092" cy="1437087"/>
          </a:xfrm>
          <a:prstGeom prst="rect">
            <a:avLst/>
          </a:prstGeom>
          <a:ln>
            <a:noFill/>
          </a:ln>
          <a:effectLst>
            <a:softEdge rad="112500"/>
          </a:effectLst>
        </p:spPr>
      </p:pic>
      <p:sp>
        <p:nvSpPr>
          <p:cNvPr id="4" name="テキスト ボックス 3">
            <a:extLst>
              <a:ext uri="{FF2B5EF4-FFF2-40B4-BE49-F238E27FC236}">
                <a16:creationId xmlns:a16="http://schemas.microsoft.com/office/drawing/2014/main" id="{03C2BF22-952C-4133-80AC-EE69406A0177}"/>
              </a:ext>
            </a:extLst>
          </p:cNvPr>
          <p:cNvSpPr txBox="1"/>
          <p:nvPr/>
        </p:nvSpPr>
        <p:spPr>
          <a:xfrm>
            <a:off x="4076691" y="4298454"/>
            <a:ext cx="7591403"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rPr>
              <a:t>♦島の魅力を釣りを通してＰＲ♦</a:t>
            </a:r>
            <a:endParaRPr kumimoji="0" lang="en-US" altLang="ja-JP" sz="28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観光のオフシーズンがハイシーズンとなる</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「魚釣り」を通して島の魅力をＰＲし、</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釣りを目的とした来島者を増やすことで、観光オフシーズンの</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地域活性化へと繋げていきたい。</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具体的な活動としては</a:t>
            </a:r>
            <a:r>
              <a:rPr lang="en-US" altLang="ja-JP" sz="2200" dirty="0">
                <a:latin typeface="UD デジタル 教科書体 NK-B" panose="02020700000000000000" pitchFamily="18" charset="-128"/>
                <a:ea typeface="UD デジタル 教科書体 NK-B" panose="02020700000000000000" pitchFamily="18" charset="-128"/>
              </a:rPr>
              <a:t>Instagram</a:t>
            </a:r>
            <a:r>
              <a:rPr lang="ja-JP" altLang="en-US" sz="2200" dirty="0">
                <a:latin typeface="UD デジタル 教科書体 NK-B" panose="02020700000000000000" pitchFamily="18" charset="-128"/>
                <a:ea typeface="UD デジタル 教科書体 NK-B" panose="02020700000000000000" pitchFamily="18" charset="-128"/>
              </a:rPr>
              <a:t>や</a:t>
            </a:r>
            <a:r>
              <a:rPr lang="en-US" altLang="ja-JP" sz="2200" dirty="0">
                <a:latin typeface="UD デジタル 教科書体 NK-B" panose="02020700000000000000" pitchFamily="18" charset="-128"/>
                <a:ea typeface="UD デジタル 教科書体 NK-B" panose="02020700000000000000" pitchFamily="18" charset="-128"/>
              </a:rPr>
              <a:t>YouTube</a:t>
            </a:r>
            <a:r>
              <a:rPr lang="ja-JP" altLang="en-US" sz="2200" dirty="0">
                <a:latin typeface="UD デジタル 教科書体 NK-B" panose="02020700000000000000" pitchFamily="18" charset="-128"/>
                <a:ea typeface="UD デジタル 教科書体 NK-B" panose="02020700000000000000" pitchFamily="18" charset="-128"/>
              </a:rPr>
              <a:t>による、リアルな利尻島の釣り情報を発信。　また、釣り大会を開催し、「釣りの島　利尻島」の名前を全国にアピール。</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最終的には道内からの釣り人だけではなく、</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全国</a:t>
            </a:r>
            <a:r>
              <a:rPr lang="ja-JP" altLang="en-US" sz="2200">
                <a:latin typeface="UD デジタル 教科書体 NK-B" panose="02020700000000000000" pitchFamily="18" charset="-128"/>
                <a:ea typeface="UD デジタル 教科書体 NK-B" panose="02020700000000000000" pitchFamily="18" charset="-128"/>
              </a:rPr>
              <a:t>各地から、</a:t>
            </a:r>
            <a:r>
              <a:rPr lang="ja-JP" altLang="en-US" sz="2200" dirty="0">
                <a:latin typeface="UD デジタル 教科書体 NK-B" panose="02020700000000000000" pitchFamily="18" charset="-128"/>
                <a:ea typeface="UD デジタル 教科書体 NK-B" panose="02020700000000000000" pitchFamily="18" charset="-128"/>
              </a:rPr>
              <a:t>何度も釣りのために足を</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運んでもらえる様なフィールドになることを</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200" dirty="0">
                <a:latin typeface="UD デジタル 教科書体 NK-B" panose="02020700000000000000" pitchFamily="18" charset="-128"/>
                <a:ea typeface="UD デジタル 教科書体 NK-B" panose="02020700000000000000" pitchFamily="18" charset="-128"/>
              </a:rPr>
              <a:t>目指したい。</a:t>
            </a: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endParaRPr lang="en-US" altLang="ja-JP" sz="2200" dirty="0">
              <a:latin typeface="UD デジタル 教科書体 NK-B" panose="02020700000000000000" pitchFamily="18" charset="-128"/>
              <a:ea typeface="UD デジタル 教科書体 NK-B" panose="02020700000000000000" pitchFamily="18" charset="-128"/>
            </a:endParaRPr>
          </a:p>
          <a:p>
            <a:pPr marL="0" marR="0" indent="0" algn="l"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000000"/>
              </a:solidFill>
              <a:effectLst/>
              <a:uFillTx/>
              <a:latin typeface="UD デジタル 教科書体 NK-B" panose="02020700000000000000" pitchFamily="18" charset="-128"/>
              <a:ea typeface="UD デジタル 教科書体 NK-B" panose="02020700000000000000" pitchFamily="18"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j-lt"/>
              <a:ea typeface="+mj-ea"/>
              <a:cs typeface="+mj-cs"/>
              <a:sym typeface="ヒラギノ角ゴ ProN W3"/>
            </a:endParaRPr>
          </a:p>
        </p:txBody>
      </p:sp>
      <p:pic>
        <p:nvPicPr>
          <p:cNvPr id="6" name="図 5">
            <a:extLst>
              <a:ext uri="{FF2B5EF4-FFF2-40B4-BE49-F238E27FC236}">
                <a16:creationId xmlns:a16="http://schemas.microsoft.com/office/drawing/2014/main" id="{156790D9-BA95-4E08-AC75-1191A2B13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3533" y="1413137"/>
            <a:ext cx="1919329" cy="1304202"/>
          </a:xfrm>
          <a:prstGeom prst="rect">
            <a:avLst/>
          </a:prstGeom>
          <a:ln>
            <a:noFill/>
          </a:ln>
          <a:effectLst>
            <a:softEdge rad="112500"/>
          </a:effectLst>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662</TotalTime>
  <Words>376</Words>
  <Application>Microsoft Office PowerPoint</Application>
  <PresentationFormat>ユーザー設定</PresentationFormat>
  <Paragraphs>49</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Helvetica Neue Light</vt:lpstr>
      <vt:lpstr>Helvetica Neue Thin</vt:lpstr>
      <vt:lpstr>HGP創英ﾌﾟﾚｾﾞﾝｽEB</vt:lpstr>
      <vt:lpstr>HGS創英ﾌﾟﾚｾﾞﾝｽEB</vt:lpstr>
      <vt:lpstr>UD デジタル 教科書体 NK-B</vt:lpstr>
      <vt:lpstr>UD デジタル 教科書体 NK-R</vt:lpstr>
      <vt:lpstr>ヒラギノ角ゴ ProN W3</vt:lpstr>
      <vt:lpstr>White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shiotsu-norihiko</dc:creator>
  <cp:lastModifiedBy>市原 みづき</cp:lastModifiedBy>
  <cp:revision>57</cp:revision>
  <dcterms:modified xsi:type="dcterms:W3CDTF">2025-02-25T05:13:38Z</dcterms:modified>
</cp:coreProperties>
</file>