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08" y="1026"/>
      </p:cViewPr>
      <p:guideLst>
        <p:guide orient="horz" pos="3072"/>
        <p:guide pos="40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&lt;#&gt;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rPr/>
              <a:pPr/>
              <a:t>&lt;#&gt;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jpg" descr="p.jpg"/>
          <p:cNvPicPr>
            <a:picLocks noChangeAspect="1"/>
          </p:cNvPicPr>
          <p:nvPr/>
        </p:nvPicPr>
        <p:blipFill>
          <a:blip r:embed="rId2" cstate="print"/>
          <a:srcRect t="2635" b="2635"/>
          <a:stretch>
            <a:fillRect/>
          </a:stretch>
        </p:blipFill>
        <p:spPr>
          <a:xfrm>
            <a:off x="-301578" y="0"/>
            <a:ext cx="13607956" cy="9700421"/>
          </a:xfrm>
          <a:prstGeom prst="rect">
            <a:avLst/>
          </a:prstGeom>
          <a:ln w="12700">
            <a:miter lim="400000"/>
          </a:ln>
        </p:spPr>
      </p:pic>
      <p:sp>
        <p:nvSpPr>
          <p:cNvPr id="55" name="出身：…"/>
          <p:cNvSpPr txBox="1"/>
          <p:nvPr/>
        </p:nvSpPr>
        <p:spPr>
          <a:xfrm>
            <a:off x="1569390" y="2510549"/>
            <a:ext cx="1268741" cy="379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sz="2000" dirty="0">
                <a:latin typeface="BIZ UDPゴシック" pitchFamily="50" charset="-128"/>
                <a:ea typeface="BIZ UDPゴシック" pitchFamily="50" charset="-128"/>
              </a:rPr>
              <a:t>出身：</a:t>
            </a:r>
          </a:p>
          <a:p>
            <a:pPr algn="r" defTabSz="457200">
              <a:lnSpc>
                <a:spcPct val="300000"/>
              </a:lnSpc>
              <a:defRPr sz="1800">
                <a:latin typeface="ヒラギノ角ゴ ProN W6"/>
                <a:ea typeface="ヒラギノ角ゴ ProN W6"/>
                <a:cs typeface="ヒラギノ角ゴ ProN W6"/>
                <a:sym typeface="ヒラギノ角ゴ ProN W6"/>
              </a:defRPr>
            </a:pPr>
            <a:r>
              <a:rPr sz="2000" dirty="0">
                <a:latin typeface="BIZ UDPゴシック" pitchFamily="50" charset="-128"/>
                <a:ea typeface="BIZ UDPゴシック" pitchFamily="50" charset="-128"/>
              </a:rPr>
              <a:t>活動場所：</a:t>
            </a:r>
          </a:p>
          <a:p>
            <a:pPr algn="r" defTabSz="457200">
              <a:lnSpc>
                <a:spcPct val="300000"/>
              </a:lnSpc>
              <a:defRPr sz="1800">
                <a:latin typeface="ヒラギノ角ゴ ProN W6"/>
                <a:ea typeface="ヒラギノ角ゴ ProN W6"/>
                <a:cs typeface="ヒラギノ角ゴ ProN W6"/>
                <a:sym typeface="ヒラギノ角ゴ ProN W6"/>
              </a:defRPr>
            </a:pPr>
            <a:r>
              <a:rPr sz="2000" dirty="0">
                <a:latin typeface="BIZ UDPゴシック" pitchFamily="50" charset="-128"/>
                <a:ea typeface="BIZ UDPゴシック" pitchFamily="50" charset="-128"/>
              </a:rPr>
              <a:t>活動内容</a:t>
            </a:r>
            <a:r>
              <a:rPr sz="2000" dirty="0" smtClean="0">
                <a:latin typeface="BIZ UDPゴシック" pitchFamily="50" charset="-128"/>
                <a:ea typeface="BIZ UDPゴシック" pitchFamily="50" charset="-128"/>
              </a:rPr>
              <a:t>：</a:t>
            </a:r>
            <a:endParaRPr lang="en-US" sz="2000" dirty="0" smtClean="0">
              <a:latin typeface="BIZ UDPゴシック" pitchFamily="50" charset="-128"/>
              <a:ea typeface="BIZ UDPゴシック"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sz="2000" dirty="0" smtClean="0">
                <a:latin typeface="BIZ UDPゴシック" pitchFamily="50" charset="-128"/>
                <a:ea typeface="BIZ UDPゴシック" pitchFamily="50" charset="-128"/>
              </a:rPr>
              <a:t>任期</a:t>
            </a:r>
            <a:r>
              <a:rPr sz="2000" dirty="0">
                <a:latin typeface="BIZ UDPゴシック" pitchFamily="50" charset="-128"/>
                <a:ea typeface="BIZ UDPゴシック" pitchFamily="50" charset="-128"/>
              </a:rPr>
              <a:t>：</a:t>
            </a:r>
          </a:p>
        </p:txBody>
      </p:sp>
      <p:sp>
        <p:nvSpPr>
          <p:cNvPr id="56" name="埼玉県…"/>
          <p:cNvSpPr txBox="1"/>
          <p:nvPr/>
        </p:nvSpPr>
        <p:spPr>
          <a:xfrm>
            <a:off x="3024692" y="2643105"/>
            <a:ext cx="4014581" cy="833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函館市</a:t>
            </a:r>
            <a:endParaRPr sz="2800" dirty="0">
              <a:latin typeface="BIZ UDPゴシック" pitchFamily="50" charset="-128"/>
              <a:ea typeface="BIZ UDPゴシック" pitchFamily="50" charset="-128"/>
            </a:endParaRP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smtClean="0">
                <a:latin typeface="BIZ UDPゴシック" pitchFamily="50" charset="-128"/>
                <a:ea typeface="BIZ UDPゴシック" pitchFamily="50" charset="-128"/>
              </a:rPr>
              <a:t>安田志穂</a:t>
            </a:r>
            <a:endParaRPr dirty="0">
              <a:latin typeface="BIZ UDPゴシック" pitchFamily="50" charset="-128"/>
              <a:ea typeface="BIZ UDPゴシック" pitchFamily="50" charset="-128"/>
            </a:endParaRPr>
          </a:p>
        </p:txBody>
      </p:sp>
      <p:sp>
        <p:nvSpPr>
          <p:cNvPr id="58" name="地域おこし協力隊…"/>
          <p:cNvSpPr txBox="1"/>
          <p:nvPr/>
        </p:nvSpPr>
        <p:spPr>
          <a:xfrm>
            <a:off x="10518805" y="969784"/>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latin typeface="BIZ UDPゴシック" pitchFamily="50" charset="-128"/>
                <a:ea typeface="BIZ UDPゴシック" pitchFamily="50" charset="-128"/>
              </a:rPr>
              <a:t>地域おこし協力隊</a:t>
            </a:r>
            <a:endParaRPr dirty="0">
              <a:latin typeface="BIZ UDPゴシック" pitchFamily="50" charset="-128"/>
              <a:ea typeface="BIZ UDPゴシック" pitchFamily="50" charset="-128"/>
            </a:endParaRPr>
          </a:p>
          <a:p>
            <a:pPr algn="r" defTabSz="457200">
              <a:lnSpc>
                <a:spcPct val="80000"/>
              </a:lnSpc>
              <a:defRPr sz="1700"/>
            </a:pPr>
            <a:r>
              <a:rPr dirty="0" err="1">
                <a:latin typeface="BIZ UDPゴシック" pitchFamily="50" charset="-128"/>
                <a:ea typeface="BIZ UDPゴシック" pitchFamily="50" charset="-128"/>
              </a:rPr>
              <a:t>発表資料</a:t>
            </a:r>
            <a:endParaRPr dirty="0">
              <a:latin typeface="BIZ UDPゴシック" pitchFamily="50" charset="-128"/>
              <a:ea typeface="BIZ UDPゴシック" pitchFamily="50" charset="-128"/>
            </a:endParaRPr>
          </a:p>
        </p:txBody>
      </p:sp>
      <p:sp>
        <p:nvSpPr>
          <p:cNvPr id="59" name="北海道 利尻町"/>
          <p:cNvSpPr txBox="1"/>
          <p:nvPr/>
        </p:nvSpPr>
        <p:spPr>
          <a:xfrm>
            <a:off x="10286572" y="-38038"/>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280160" y="7718403"/>
            <a:ext cx="10701292" cy="1257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sz="2800" dirty="0" smtClean="0">
                <a:latin typeface="BIZ UDPゴシック" pitchFamily="50" charset="-128"/>
                <a:ea typeface="BIZ UDPゴシック" pitchFamily="50" charset="-128"/>
              </a:rPr>
              <a:t>海藻押し葉の美しさ・ユニークさ・癒しを島内外の方々に触れて貰い、人に環境に優しい地域文化として親しんでもらっています。</a:t>
            </a:r>
            <a:endParaRPr lang="ja-JP" altLang="en-US" sz="2800" dirty="0">
              <a:latin typeface="BIZ UDPゴシック" pitchFamily="50" charset="-128"/>
              <a:ea typeface="BIZ UDPゴシック" pitchFamily="50" charset="-128"/>
            </a:endParaRPr>
          </a:p>
        </p:txBody>
      </p:sp>
      <p:pic>
        <p:nvPicPr>
          <p:cNvPr id="13" name="Picture 2" descr="C:\Users\yasuda-shiho\Desktop\共有資料\IMG_1524.jpg"/>
          <p:cNvPicPr>
            <a:picLocks noChangeAspect="1" noChangeArrowheads="1"/>
          </p:cNvPicPr>
          <p:nvPr/>
        </p:nvPicPr>
        <p:blipFill>
          <a:blip r:embed="rId3" cstate="print"/>
          <a:srcRect/>
          <a:stretch>
            <a:fillRect/>
          </a:stretch>
        </p:blipFill>
        <p:spPr bwMode="auto">
          <a:xfrm rot="5400000">
            <a:off x="5978885" y="2382545"/>
            <a:ext cx="5769813" cy="4327360"/>
          </a:xfrm>
          <a:prstGeom prst="rect">
            <a:avLst/>
          </a:prstGeom>
          <a:noFill/>
        </p:spPr>
      </p:pic>
      <p:sp>
        <p:nvSpPr>
          <p:cNvPr id="14" name="埼玉県…"/>
          <p:cNvSpPr txBox="1"/>
          <p:nvPr/>
        </p:nvSpPr>
        <p:spPr>
          <a:xfrm>
            <a:off x="2994212" y="3567665"/>
            <a:ext cx="4014581" cy="833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島の駅、日本</a:t>
            </a:r>
            <a:endParaRPr sz="2800" dirty="0">
              <a:latin typeface="BIZ UDPゴシック" pitchFamily="50" charset="-128"/>
              <a:ea typeface="BIZ UDPゴシック" pitchFamily="50" charset="-128"/>
            </a:endParaRPr>
          </a:p>
        </p:txBody>
      </p:sp>
      <p:sp>
        <p:nvSpPr>
          <p:cNvPr id="15" name="埼玉県…"/>
          <p:cNvSpPr txBox="1"/>
          <p:nvPr/>
        </p:nvSpPr>
        <p:spPr>
          <a:xfrm>
            <a:off x="2984052" y="4492225"/>
            <a:ext cx="4014581" cy="833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海藻押し葉普及活動</a:t>
            </a:r>
            <a:endParaRPr sz="2800" dirty="0">
              <a:latin typeface="BIZ UDPゴシック" pitchFamily="50" charset="-128"/>
              <a:ea typeface="BIZ UDPゴシック" pitchFamily="50" charset="-128"/>
            </a:endParaRPr>
          </a:p>
        </p:txBody>
      </p:sp>
      <p:sp>
        <p:nvSpPr>
          <p:cNvPr id="16" name="埼玉県…"/>
          <p:cNvSpPr txBox="1"/>
          <p:nvPr/>
        </p:nvSpPr>
        <p:spPr>
          <a:xfrm>
            <a:off x="2994212" y="5416785"/>
            <a:ext cx="4014581" cy="833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en-US" altLang="ja-JP" sz="2800" dirty="0" smtClean="0">
                <a:latin typeface="BIZ UDPゴシック" pitchFamily="50" charset="-128"/>
                <a:ea typeface="BIZ UDPゴシック" pitchFamily="50" charset="-128"/>
              </a:rPr>
              <a:t>2023</a:t>
            </a:r>
            <a:r>
              <a:rPr lang="ja-JP" altLang="en-US" sz="2800" dirty="0" smtClean="0">
                <a:latin typeface="BIZ UDPゴシック" pitchFamily="50" charset="-128"/>
                <a:ea typeface="BIZ UDPゴシック" pitchFamily="50" charset="-128"/>
              </a:rPr>
              <a:t>年</a:t>
            </a:r>
            <a:r>
              <a:rPr lang="en-US" altLang="ja-JP" sz="2800" dirty="0" smtClean="0">
                <a:latin typeface="BIZ UDPゴシック" pitchFamily="50" charset="-128"/>
                <a:ea typeface="BIZ UDPゴシック" pitchFamily="50" charset="-128"/>
              </a:rPr>
              <a:t>3</a:t>
            </a:r>
            <a:r>
              <a:rPr lang="ja-JP" altLang="en-US" sz="2800" dirty="0" smtClean="0">
                <a:latin typeface="BIZ UDPゴシック" pitchFamily="50" charset="-128"/>
                <a:ea typeface="BIZ UDPゴシック" pitchFamily="50" charset="-128"/>
              </a:rPr>
              <a:t>月</a:t>
            </a:r>
            <a:endParaRPr sz="2800" dirty="0">
              <a:latin typeface="BIZ UDPゴシック" pitchFamily="50" charset="-128"/>
              <a:ea typeface="BIZ UDPゴシック" pitchFamily="50" charset="-128"/>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2" cstate="print"/>
          <a:srcRect t="2635" b="2635"/>
          <a:stretch>
            <a:fillRect/>
          </a:stretch>
        </p:blipFill>
        <p:spPr>
          <a:xfrm>
            <a:off x="-282575" y="13890"/>
            <a:ext cx="13607954" cy="9700421"/>
          </a:xfrm>
          <a:prstGeom prst="rect">
            <a:avLst/>
          </a:prstGeom>
          <a:ln w="12700">
            <a:miter lim="400000"/>
          </a:ln>
        </p:spPr>
      </p:pic>
      <p:sp>
        <p:nvSpPr>
          <p:cNvPr id="67" name="活動内容"/>
          <p:cNvSpPr txBox="1"/>
          <p:nvPr/>
        </p:nvSpPr>
        <p:spPr>
          <a:xfrm>
            <a:off x="787428" y="499894"/>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smtClean="0">
                <a:latin typeface="BIZ UDPゴシック" pitchFamily="50" charset="-128"/>
                <a:ea typeface="BIZ UDPゴシック" pitchFamily="50" charset="-128"/>
              </a:rPr>
              <a:t>活動内容</a:t>
            </a:r>
            <a:r>
              <a:rPr lang="ja-JP" altLang="en-US" dirty="0" smtClean="0">
                <a:latin typeface="BIZ UDPゴシック" pitchFamily="50" charset="-128"/>
                <a:ea typeface="BIZ UDPゴシック" pitchFamily="50" charset="-128"/>
              </a:rPr>
              <a:t>①</a:t>
            </a:r>
            <a:endParaRPr dirty="0">
              <a:latin typeface="BIZ UDPゴシック" pitchFamily="50" charset="-128"/>
              <a:ea typeface="BIZ UDPゴシック" pitchFamily="50" charset="-128"/>
            </a:endParaRPr>
          </a:p>
        </p:txBody>
      </p:sp>
      <p:sp>
        <p:nvSpPr>
          <p:cNvPr id="70" name="地域おこし協力隊…"/>
          <p:cNvSpPr txBox="1"/>
          <p:nvPr/>
        </p:nvSpPr>
        <p:spPr>
          <a:xfrm>
            <a:off x="10549154" y="974627"/>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latin typeface="BIZ UDPゴシック" pitchFamily="50" charset="-128"/>
                <a:ea typeface="BIZ UDPゴシック" pitchFamily="50" charset="-128"/>
              </a:rPr>
              <a:t>地域おこし協力隊</a:t>
            </a:r>
            <a:endParaRPr dirty="0">
              <a:latin typeface="BIZ UDPゴシック" pitchFamily="50" charset="-128"/>
              <a:ea typeface="BIZ UDPゴシック" pitchFamily="50" charset="-128"/>
            </a:endParaRPr>
          </a:p>
          <a:p>
            <a:pPr algn="r" defTabSz="457200">
              <a:lnSpc>
                <a:spcPct val="80000"/>
              </a:lnSpc>
              <a:defRPr sz="1700"/>
            </a:pPr>
            <a:r>
              <a:rPr dirty="0" err="1">
                <a:latin typeface="BIZ UDPゴシック" pitchFamily="50" charset="-128"/>
                <a:ea typeface="BIZ UDPゴシック" pitchFamily="50" charset="-128"/>
              </a:rPr>
              <a:t>発表資料</a:t>
            </a:r>
            <a:endParaRPr dirty="0">
              <a:latin typeface="BIZ UDPゴシック" pitchFamily="50" charset="-128"/>
              <a:ea typeface="BIZ UDPゴシック" pitchFamily="50" charset="-128"/>
            </a:endParaRPr>
          </a:p>
        </p:txBody>
      </p:sp>
      <p:sp>
        <p:nvSpPr>
          <p:cNvPr id="71" name="北海道 利尻町"/>
          <p:cNvSpPr txBox="1"/>
          <p:nvPr/>
        </p:nvSpPr>
        <p:spPr>
          <a:xfrm>
            <a:off x="10286572" y="-162730"/>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sp>
        <p:nvSpPr>
          <p:cNvPr id="72" name="テキストテキストテキストテキストテキストテキストテキストテキストテキストテキストテキストテキストテキスト"/>
          <p:cNvSpPr txBox="1"/>
          <p:nvPr/>
        </p:nvSpPr>
        <p:spPr>
          <a:xfrm>
            <a:off x="0" y="8452709"/>
            <a:ext cx="13004800" cy="1343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pPr algn="l"/>
            <a:r>
              <a:rPr lang="ja-JP" altLang="ja-JP" sz="1200" dirty="0" smtClean="0">
                <a:latin typeface="BIZ UDPゴシック" pitchFamily="50" charset="-128"/>
                <a:ea typeface="BIZ UDPゴシック" pitchFamily="50" charset="-128"/>
              </a:rPr>
              <a:t>次世代への文化継承をテーマに主に学生さん方へ向けて</a:t>
            </a:r>
            <a:r>
              <a:rPr lang="ja-JP" altLang="en-US" sz="1200" dirty="0" smtClean="0">
                <a:latin typeface="BIZ UDPゴシック" pitchFamily="50" charset="-128"/>
                <a:ea typeface="BIZ UDPゴシック" pitchFamily="50" charset="-128"/>
              </a:rPr>
              <a:t>、着任以来</a:t>
            </a:r>
            <a:r>
              <a:rPr lang="ja-JP" altLang="ja-JP" sz="1200" dirty="0" smtClean="0">
                <a:latin typeface="BIZ UDPゴシック" pitchFamily="50" charset="-128"/>
                <a:ea typeface="BIZ UDPゴシック" pitchFamily="50" charset="-128"/>
              </a:rPr>
              <a:t>活動させて貰っています。</a:t>
            </a:r>
            <a:r>
              <a:rPr lang="ja-JP" altLang="en-US" sz="1200" dirty="0" smtClean="0">
                <a:latin typeface="BIZ UDPゴシック" pitchFamily="50" charset="-128"/>
                <a:ea typeface="BIZ UDPゴシック" pitchFamily="50" charset="-128"/>
              </a:rPr>
              <a:t>利尻高等学校では、文化の成り立ちと拠点となっている島の駅施設について紹介させて貰い、地域資源や</a:t>
            </a:r>
            <a:r>
              <a:rPr lang="en-US" altLang="ja-JP" sz="1200" dirty="0" smtClean="0">
                <a:latin typeface="BIZ UDPゴシック" pitchFamily="50" charset="-128"/>
                <a:ea typeface="BIZ UDPゴシック" pitchFamily="50" charset="-128"/>
              </a:rPr>
              <a:t>SDGs</a:t>
            </a:r>
            <a:r>
              <a:rPr lang="ja-JP" altLang="en-US" sz="1200" dirty="0" smtClean="0">
                <a:latin typeface="BIZ UDPゴシック" pitchFamily="50" charset="-128"/>
                <a:ea typeface="BIZ UDPゴシック" pitchFamily="50" charset="-128"/>
              </a:rPr>
              <a:t>についての学びとして役立ててもらいました。またクラフト制作や材料となる海藻の収集も試験的に行うことが出来、文化や地域につい</a:t>
            </a:r>
            <a:r>
              <a:rPr lang="ja-JP" altLang="en-US" sz="1200" dirty="0" smtClean="0">
                <a:latin typeface="BIZ UDPゴシック" pitchFamily="50" charset="-128"/>
                <a:ea typeface="BIZ UDPゴシック" pitchFamily="50" charset="-128"/>
              </a:rPr>
              <a:t>て</a:t>
            </a:r>
            <a:r>
              <a:rPr lang="ja-JP" altLang="en-US" sz="1200" dirty="0" smtClean="0">
                <a:latin typeface="BIZ UDPゴシック" pitchFamily="50" charset="-128"/>
                <a:ea typeface="BIZ UDPゴシック" pitchFamily="50" charset="-128"/>
              </a:rPr>
              <a:t>体験</a:t>
            </a:r>
            <a:r>
              <a:rPr lang="ja-JP" altLang="en-US" sz="1200" dirty="0" smtClean="0">
                <a:latin typeface="BIZ UDPゴシック" pitchFamily="50" charset="-128"/>
                <a:ea typeface="BIZ UDPゴシック" pitchFamily="50" charset="-128"/>
              </a:rPr>
              <a:t>を</a:t>
            </a:r>
            <a:r>
              <a:rPr lang="ja-JP" altLang="en-US" sz="1200" dirty="0" smtClean="0">
                <a:latin typeface="BIZ UDPゴシック" pitchFamily="50" charset="-128"/>
                <a:ea typeface="BIZ UDPゴシック" pitchFamily="50" charset="-128"/>
              </a:rPr>
              <a:t>通して認識を深めて貰いました。小中合同授業では、担当先生も一緒にクラフト制作を体験して貰い、リラックスした状況の中で制作の楽しみや作品の違いを感じたりといった感覚と向き合う時間を共有する事ができました。島民による海藻押し葉制作体験ではすべての工程を通して海藻の色合いや形状のユニー</a:t>
            </a:r>
            <a:r>
              <a:rPr lang="ja-JP" altLang="en-US" sz="1200" dirty="0" smtClean="0">
                <a:latin typeface="BIZ UDPゴシック" pitchFamily="50" charset="-128"/>
                <a:ea typeface="BIZ UDPゴシック" pitchFamily="50" charset="-128"/>
              </a:rPr>
              <a:t>クを</a:t>
            </a:r>
            <a:r>
              <a:rPr lang="ja-JP" altLang="en-US" sz="1200" dirty="0" smtClean="0">
                <a:latin typeface="BIZ UDPゴシック" pitchFamily="50" charset="-128"/>
                <a:ea typeface="BIZ UDPゴシック" pitchFamily="50" charset="-128"/>
              </a:rPr>
              <a:t>体感して貰いながら、地域文化に親しんで貰うことが出来ました。</a:t>
            </a:r>
            <a:endParaRPr lang="ja-JP" altLang="ja-JP" sz="1200" dirty="0" smtClean="0">
              <a:latin typeface="BIZ UDPゴシック" pitchFamily="50" charset="-128"/>
              <a:ea typeface="BIZ UDPゴシック" pitchFamily="50" charset="-128"/>
            </a:endParaRPr>
          </a:p>
          <a:p>
            <a:endParaRPr sz="1200" dirty="0">
              <a:latin typeface="BIZ UDPゴシック" pitchFamily="50" charset="-128"/>
              <a:ea typeface="BIZ UDPゴシック" pitchFamily="50" charset="-128"/>
            </a:endParaRPr>
          </a:p>
        </p:txBody>
      </p:sp>
      <p:pic>
        <p:nvPicPr>
          <p:cNvPr id="9" name="Picture 3" descr="C:\Users\yasuda-shiho\Desktop\利尻高校2022年5月13日\IMG_2869.JPG"/>
          <p:cNvPicPr>
            <a:picLocks noChangeAspect="1" noChangeArrowheads="1"/>
          </p:cNvPicPr>
          <p:nvPr/>
        </p:nvPicPr>
        <p:blipFill>
          <a:blip r:embed="rId3" cstate="print"/>
          <a:srcRect/>
          <a:stretch>
            <a:fillRect/>
          </a:stretch>
        </p:blipFill>
        <p:spPr bwMode="auto">
          <a:xfrm rot="10800000">
            <a:off x="186720" y="1943100"/>
            <a:ext cx="4194264" cy="3145698"/>
          </a:xfrm>
          <a:prstGeom prst="rect">
            <a:avLst/>
          </a:prstGeom>
          <a:noFill/>
        </p:spPr>
      </p:pic>
      <p:sp>
        <p:nvSpPr>
          <p:cNvPr id="10" name="タイトル 1"/>
          <p:cNvSpPr txBox="1">
            <a:spLocks/>
          </p:cNvSpPr>
          <p:nvPr/>
        </p:nvSpPr>
        <p:spPr>
          <a:xfrm>
            <a:off x="4448086" y="3408778"/>
            <a:ext cx="2790914" cy="1161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令和</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4</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年</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5</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月</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
            </a:r>
            <a:b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b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利尻高等学校</a:t>
            </a:r>
            <a:r>
              <a:rPr kumimoji="1" lang="ja-JP" altLang="en-US" sz="1600" b="1" dirty="0" smtClean="0">
                <a:latin typeface="BIZ UDPゴシック" pitchFamily="50" charset="-128"/>
                <a:ea typeface="BIZ UDPゴシック" pitchFamily="50" charset="-128"/>
              </a:rPr>
              <a:t>家政科授業</a:t>
            </a:r>
            <a:r>
              <a:rPr kumimoji="1" lang="en-US" altLang="ja-JP" sz="1600" b="1" dirty="0" smtClean="0">
                <a:latin typeface="BIZ UDPゴシック" pitchFamily="50" charset="-128"/>
                <a:ea typeface="BIZ UDPゴシック" pitchFamily="50" charset="-128"/>
              </a:rPr>
              <a:t>SDGs</a:t>
            </a:r>
            <a:r>
              <a:rPr kumimoji="1" lang="ja-JP" altLang="en-US" sz="1600" b="1" dirty="0" smtClean="0">
                <a:latin typeface="BIZ UDPゴシック" pitchFamily="50" charset="-128"/>
                <a:ea typeface="BIZ UDPゴシック" pitchFamily="50" charset="-128"/>
              </a:rPr>
              <a:t>の学び</a:t>
            </a:r>
            <a:endPar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sym typeface="ヒラギノ角ゴ ProN W3"/>
            </a:endParaRPr>
          </a:p>
        </p:txBody>
      </p:sp>
      <p:pic>
        <p:nvPicPr>
          <p:cNvPr id="13" name="Picture 2" descr="C:\Users\yasuda-shiho\Desktop\共有資料\IMG_4976.jpg"/>
          <p:cNvPicPr>
            <a:picLocks noChangeAspect="1" noChangeArrowheads="1"/>
          </p:cNvPicPr>
          <p:nvPr/>
        </p:nvPicPr>
        <p:blipFill>
          <a:blip r:embed="rId4" cstate="print"/>
          <a:srcRect t="10121" r="4555"/>
          <a:stretch>
            <a:fillRect/>
          </a:stretch>
        </p:blipFill>
        <p:spPr bwMode="auto">
          <a:xfrm>
            <a:off x="492016" y="5205046"/>
            <a:ext cx="3726416" cy="2631812"/>
          </a:xfrm>
          <a:prstGeom prst="rect">
            <a:avLst/>
          </a:prstGeom>
          <a:noFill/>
        </p:spPr>
      </p:pic>
      <p:sp>
        <p:nvSpPr>
          <p:cNvPr id="18" name="テキスト ボックス 17"/>
          <p:cNvSpPr txBox="1"/>
          <p:nvPr/>
        </p:nvSpPr>
        <p:spPr>
          <a:xfrm>
            <a:off x="128700" y="7849755"/>
            <a:ext cx="6538800" cy="584775"/>
          </a:xfrm>
          <a:prstGeom prst="rect">
            <a:avLst/>
          </a:prstGeom>
          <a:noFill/>
        </p:spPr>
        <p:txBody>
          <a:bodyPr wrap="square" rtlCol="0">
            <a:spAutoFit/>
          </a:bodyPr>
          <a:lstStyle/>
          <a:p>
            <a:pPr algn="l"/>
            <a:r>
              <a:rPr kumimoji="1" lang="ja-JP" altLang="en-US" sz="1600" b="1" dirty="0" smtClean="0">
                <a:latin typeface="BIZ UDPゴシック" pitchFamily="50" charset="-128"/>
                <a:ea typeface="BIZ UDPゴシック" pitchFamily="50" charset="-128"/>
              </a:rPr>
              <a:t>令和</a:t>
            </a:r>
            <a:r>
              <a:rPr lang="ja-JP" altLang="en-US" sz="1600" b="1" dirty="0">
                <a:latin typeface="BIZ UDPゴシック" pitchFamily="50" charset="-128"/>
                <a:ea typeface="BIZ UDPゴシック" pitchFamily="50" charset="-128"/>
              </a:rPr>
              <a:t>５</a:t>
            </a:r>
            <a:r>
              <a:rPr kumimoji="1" lang="ja-JP" altLang="en-US" sz="1600" b="1" dirty="0" smtClean="0">
                <a:latin typeface="BIZ UDPゴシック" pitchFamily="50" charset="-128"/>
                <a:ea typeface="BIZ UDPゴシック" pitchFamily="50" charset="-128"/>
              </a:rPr>
              <a:t>年</a:t>
            </a:r>
            <a:r>
              <a:rPr kumimoji="1" lang="en-US" altLang="ja-JP" sz="1600" b="1" dirty="0" smtClean="0">
                <a:latin typeface="BIZ UDPゴシック" pitchFamily="50" charset="-128"/>
                <a:ea typeface="BIZ UDPゴシック" pitchFamily="50" charset="-128"/>
              </a:rPr>
              <a:t>2</a:t>
            </a:r>
            <a:r>
              <a:rPr kumimoji="1" lang="ja-JP" altLang="en-US" sz="1600" b="1" dirty="0" smtClean="0">
                <a:latin typeface="BIZ UDPゴシック" pitchFamily="50" charset="-128"/>
                <a:ea typeface="BIZ UDPゴシック" pitchFamily="50" charset="-128"/>
              </a:rPr>
              <a:t>月</a:t>
            </a:r>
            <a:r>
              <a:rPr lang="ja-JP" altLang="en-US" sz="1600" b="1" dirty="0" smtClean="0">
                <a:latin typeface="BIZ UDPゴシック" pitchFamily="50" charset="-128"/>
                <a:ea typeface="BIZ UDPゴシック" pitchFamily="50" charset="-128"/>
              </a:rPr>
              <a:t>利尻中学校・沓形小学校</a:t>
            </a:r>
            <a:endParaRPr lang="en-US" altLang="ja-JP" sz="1600" b="1" dirty="0" smtClean="0">
              <a:latin typeface="BIZ UDPゴシック" pitchFamily="50" charset="-128"/>
              <a:ea typeface="BIZ UDPゴシック" pitchFamily="50" charset="-128"/>
            </a:endParaRPr>
          </a:p>
          <a:p>
            <a:pPr algn="l"/>
            <a:r>
              <a:rPr lang="ja-JP" altLang="en-US" sz="1600" b="1" dirty="0" smtClean="0">
                <a:latin typeface="BIZ UDPゴシック" pitchFamily="50" charset="-128"/>
                <a:ea typeface="BIZ UDPゴシック" pitchFamily="50" charset="-128"/>
              </a:rPr>
              <a:t>特別支援学級合同授業　</a:t>
            </a:r>
            <a:r>
              <a:rPr kumimoji="1" lang="ja-JP" altLang="en-US" sz="1600" b="1" dirty="0" smtClean="0">
                <a:latin typeface="BIZ UDPゴシック" pitchFamily="50" charset="-128"/>
                <a:ea typeface="BIZ UDPゴシック" pitchFamily="50" charset="-128"/>
              </a:rPr>
              <a:t>海藻押し葉クラフト制作</a:t>
            </a:r>
            <a:endParaRPr kumimoji="1" lang="ja-JP" altLang="en-US" sz="1600" b="1" dirty="0">
              <a:latin typeface="BIZ UDPゴシック" pitchFamily="50" charset="-128"/>
              <a:ea typeface="BIZ UDPゴシック" pitchFamily="50" charset="-128"/>
            </a:endParaRPr>
          </a:p>
        </p:txBody>
      </p:sp>
      <p:pic>
        <p:nvPicPr>
          <p:cNvPr id="2050" name="Picture 2" descr="C:\Users\yasuda-shiho\Desktop\ダウンロード.png"/>
          <p:cNvPicPr>
            <a:picLocks noChangeAspect="1" noChangeArrowheads="1"/>
          </p:cNvPicPr>
          <p:nvPr/>
        </p:nvPicPr>
        <p:blipFill>
          <a:blip r:embed="rId5" cstate="print"/>
          <a:srcRect/>
          <a:stretch>
            <a:fillRect/>
          </a:stretch>
        </p:blipFill>
        <p:spPr bwMode="auto">
          <a:xfrm>
            <a:off x="4381500" y="1991360"/>
            <a:ext cx="2303766" cy="1399858"/>
          </a:xfrm>
          <a:prstGeom prst="rect">
            <a:avLst/>
          </a:prstGeom>
          <a:noFill/>
        </p:spPr>
      </p:pic>
      <p:pic>
        <p:nvPicPr>
          <p:cNvPr id="20" name="Picture 3" descr="C:\Users\yasuda-shiho\Desktop\IMG_0968.JPG"/>
          <p:cNvPicPr>
            <a:picLocks noChangeAspect="1" noChangeArrowheads="1"/>
          </p:cNvPicPr>
          <p:nvPr/>
        </p:nvPicPr>
        <p:blipFill>
          <a:blip r:embed="rId6" cstate="print"/>
          <a:srcRect/>
          <a:stretch>
            <a:fillRect/>
          </a:stretch>
        </p:blipFill>
        <p:spPr bwMode="auto">
          <a:xfrm>
            <a:off x="7258685" y="1106946"/>
            <a:ext cx="2997487" cy="3998454"/>
          </a:xfrm>
          <a:prstGeom prst="rect">
            <a:avLst/>
          </a:prstGeom>
          <a:noFill/>
        </p:spPr>
      </p:pic>
      <p:pic>
        <p:nvPicPr>
          <p:cNvPr id="21" name="Picture 2" descr="C:\Users\yasuda-shiho\Desktop\共有資料\IMG_9355.jpg"/>
          <p:cNvPicPr>
            <a:picLocks noChangeAspect="1" noChangeArrowheads="1"/>
          </p:cNvPicPr>
          <p:nvPr/>
        </p:nvPicPr>
        <p:blipFill>
          <a:blip r:embed="rId7" cstate="print"/>
          <a:srcRect/>
          <a:stretch>
            <a:fillRect/>
          </a:stretch>
        </p:blipFill>
        <p:spPr bwMode="auto">
          <a:xfrm rot="10800000">
            <a:off x="5568085" y="5561382"/>
            <a:ext cx="3268568" cy="2451426"/>
          </a:xfrm>
          <a:prstGeom prst="rect">
            <a:avLst/>
          </a:prstGeom>
          <a:noFill/>
        </p:spPr>
      </p:pic>
      <p:sp>
        <p:nvSpPr>
          <p:cNvPr id="22" name="タイトル 1"/>
          <p:cNvSpPr txBox="1">
            <a:spLocks/>
          </p:cNvSpPr>
          <p:nvPr/>
        </p:nvSpPr>
        <p:spPr>
          <a:xfrm>
            <a:off x="7236459" y="4817993"/>
            <a:ext cx="5768341" cy="635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令和</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4</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年</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8</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月</a:t>
            </a:r>
            <a:r>
              <a:rPr kumimoji="1" lang="ja-JP" altLang="en-US" sz="1600" b="1" dirty="0" smtClean="0">
                <a:latin typeface="BIZ UDPゴシック" pitchFamily="50" charset="-128"/>
                <a:ea typeface="BIZ UDPゴシック" pitchFamily="50" charset="-128"/>
              </a:rPr>
              <a:t>利尻高等学校　有志による</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海藻拾い　</a:t>
            </a: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23" name="タイトル 1"/>
          <p:cNvSpPr txBox="1">
            <a:spLocks/>
          </p:cNvSpPr>
          <p:nvPr/>
        </p:nvSpPr>
        <p:spPr>
          <a:xfrm>
            <a:off x="5497714" y="7959434"/>
            <a:ext cx="4307467" cy="450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令和</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4</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年</a:t>
            </a:r>
            <a:r>
              <a:rPr kumimoji="1" lang="ja-JP" altLang="en-US" sz="1600" b="1" dirty="0" smtClean="0">
                <a:latin typeface="BIZ UDPゴシック" pitchFamily="50" charset="-128"/>
                <a:ea typeface="BIZ UDPゴシック" pitchFamily="50" charset="-128"/>
              </a:rPr>
              <a:t>４</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月</a:t>
            </a:r>
            <a:r>
              <a:rPr kumimoji="1" lang="ja-JP" altLang="en-US" sz="1600" b="1" noProof="0" dirty="0" smtClean="0">
                <a:latin typeface="BIZ UDPゴシック" pitchFamily="50" charset="-128"/>
                <a:ea typeface="BIZ UDPゴシック" pitchFamily="50" charset="-128"/>
              </a:rPr>
              <a:t>島</a:t>
            </a:r>
            <a:r>
              <a:rPr kumimoji="1" lang="ja-JP" altLang="en-US" sz="1600" b="1" noProof="0" dirty="0" smtClean="0">
                <a:latin typeface="BIZ UDPゴシック" pitchFamily="50" charset="-128"/>
                <a:ea typeface="BIZ UDPゴシック" pitchFamily="50" charset="-128"/>
              </a:rPr>
              <a:t>民による海</a:t>
            </a:r>
            <a:r>
              <a:rPr kumimoji="1" lang="ja-JP" altLang="en-US" sz="1600" b="1" noProof="0" dirty="0" smtClean="0">
                <a:latin typeface="BIZ UDPゴシック" pitchFamily="50" charset="-128"/>
                <a:ea typeface="BIZ UDPゴシック" pitchFamily="50" charset="-128"/>
              </a:rPr>
              <a:t>藻押し葉</a:t>
            </a:r>
            <a:r>
              <a:rPr kumimoji="1" lang="ja-JP" altLang="en-US" sz="1600" b="1" dirty="0" smtClean="0">
                <a:latin typeface="BIZ UDPゴシック" pitchFamily="50" charset="-128"/>
                <a:ea typeface="BIZ UDPゴシック" pitchFamily="50" charset="-128"/>
              </a:rPr>
              <a:t>制作体験</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　</a:t>
            </a: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pic>
        <p:nvPicPr>
          <p:cNvPr id="2051" name="Picture 3" descr="C:\Users\yasuda-shiho\Desktop\共有資料\IMG_1571.jpg"/>
          <p:cNvPicPr>
            <a:picLocks noChangeAspect="1" noChangeArrowheads="1"/>
          </p:cNvPicPr>
          <p:nvPr/>
        </p:nvPicPr>
        <p:blipFill>
          <a:blip r:embed="rId8" cstate="print"/>
          <a:srcRect/>
          <a:stretch>
            <a:fillRect/>
          </a:stretch>
        </p:blipFill>
        <p:spPr bwMode="auto">
          <a:xfrm rot="5400000">
            <a:off x="10083875" y="2650190"/>
            <a:ext cx="2747238" cy="2060429"/>
          </a:xfrm>
          <a:prstGeom prst="rect">
            <a:avLst/>
          </a:prstGeom>
          <a:noFill/>
        </p:spPr>
      </p:pic>
      <p:pic>
        <p:nvPicPr>
          <p:cNvPr id="2052" name="Picture 4" descr="C:\Users\yasuda-shiho\Desktop\gazou\海藻押し葉関連画像\海藻押し葉資料\IMG_0476.jpg"/>
          <p:cNvPicPr>
            <a:picLocks noChangeAspect="1" noChangeArrowheads="1"/>
          </p:cNvPicPr>
          <p:nvPr/>
        </p:nvPicPr>
        <p:blipFill>
          <a:blip r:embed="rId9" cstate="print"/>
          <a:srcRect/>
          <a:stretch>
            <a:fillRect/>
          </a:stretch>
        </p:blipFill>
        <p:spPr bwMode="auto">
          <a:xfrm rot="5400000">
            <a:off x="8683569" y="5869709"/>
            <a:ext cx="2493816" cy="1870362"/>
          </a:xfrm>
          <a:prstGeom prst="rect">
            <a:avLst/>
          </a:prstGeom>
          <a:noFill/>
        </p:spPr>
      </p:pic>
      <p:pic>
        <p:nvPicPr>
          <p:cNvPr id="2053" name="Picture 5" descr="C:\Users\yasuda-shiho\Desktop\gazou\海藻押し葉関連画像\海藻押し葉資料\IMG_0488.jpg"/>
          <p:cNvPicPr>
            <a:picLocks noChangeAspect="1" noChangeArrowheads="1"/>
          </p:cNvPicPr>
          <p:nvPr/>
        </p:nvPicPr>
        <p:blipFill>
          <a:blip r:embed="rId10" cstate="print"/>
          <a:srcRect/>
          <a:stretch>
            <a:fillRect/>
          </a:stretch>
        </p:blipFill>
        <p:spPr bwMode="auto">
          <a:xfrm rot="10800000">
            <a:off x="11031914" y="6851074"/>
            <a:ext cx="1597890" cy="1198418"/>
          </a:xfrm>
          <a:prstGeom prst="rect">
            <a:avLst/>
          </a:prstGeom>
          <a:noFill/>
        </p:spPr>
      </p:pic>
      <p:pic>
        <p:nvPicPr>
          <p:cNvPr id="28" name="Picture 4" descr="C:\Users\yasuda-shiho\Desktop\gazou\海藻押し葉関連画像\海藻押し葉資料\IMG_0490.jpg"/>
          <p:cNvPicPr>
            <a:picLocks noChangeAspect="1" noChangeArrowheads="1"/>
          </p:cNvPicPr>
          <p:nvPr/>
        </p:nvPicPr>
        <p:blipFill>
          <a:blip r:embed="rId11" cstate="print"/>
          <a:srcRect/>
          <a:stretch>
            <a:fillRect/>
          </a:stretch>
        </p:blipFill>
        <p:spPr bwMode="auto">
          <a:xfrm flipV="1">
            <a:off x="11019463" y="5579766"/>
            <a:ext cx="1610341" cy="1207756"/>
          </a:xfrm>
          <a:prstGeom prst="rect">
            <a:avLst/>
          </a:prstGeom>
          <a:noFill/>
        </p:spPr>
      </p:pic>
      <p:sp>
        <p:nvSpPr>
          <p:cNvPr id="24" name="活動内容"/>
          <p:cNvSpPr txBox="1"/>
          <p:nvPr/>
        </p:nvSpPr>
        <p:spPr>
          <a:xfrm>
            <a:off x="814324" y="1256881"/>
            <a:ext cx="3587613"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endParaRPr sz="2400" dirty="0">
              <a:latin typeface="BIZ UDPゴシック" pitchFamily="50" charset="-128"/>
              <a:ea typeface="BIZ UDPゴシック" pitchFamily="50" charset="-128"/>
            </a:endParaRPr>
          </a:p>
        </p:txBody>
      </p:sp>
      <p:sp>
        <p:nvSpPr>
          <p:cNvPr id="25" name="活動内容"/>
          <p:cNvSpPr txBox="1"/>
          <p:nvPr/>
        </p:nvSpPr>
        <p:spPr>
          <a:xfrm>
            <a:off x="-107573" y="1185166"/>
            <a:ext cx="546847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sz="2400" dirty="0" smtClean="0">
                <a:latin typeface="BIZ UDPゴシック" pitchFamily="50" charset="-128"/>
                <a:ea typeface="BIZ UDPゴシック" pitchFamily="50" charset="-128"/>
              </a:rPr>
              <a:t>地域の方々に海藻押し葉に親しんで貰う</a:t>
            </a:r>
            <a:endParaRPr sz="2400" dirty="0">
              <a:latin typeface="BIZ UDPゴシック" pitchFamily="50" charset="-128"/>
              <a:ea typeface="BIZ UDPゴシック" pitchFamily="50" charset="-128"/>
            </a:endParaRPr>
          </a:p>
        </p:txBody>
      </p:sp>
      <p:sp>
        <p:nvSpPr>
          <p:cNvPr id="29" name="タイトル 1"/>
          <p:cNvSpPr txBox="1">
            <a:spLocks/>
          </p:cNvSpPr>
          <p:nvPr/>
        </p:nvSpPr>
        <p:spPr>
          <a:xfrm>
            <a:off x="11936033" y="7603052"/>
            <a:ext cx="2073049" cy="450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BIZ UDPゴシック" pitchFamily="50" charset="-128"/>
                <a:ea typeface="BIZ UDPゴシック" pitchFamily="50" charset="-128"/>
              </a:rPr>
              <a:t>ホンダワラ</a:t>
            </a:r>
            <a:endParaRPr kumimoji="1" lang="ja-JP" altLang="en-US" sz="105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30" name="タイトル 1"/>
          <p:cNvSpPr txBox="1">
            <a:spLocks/>
          </p:cNvSpPr>
          <p:nvPr/>
        </p:nvSpPr>
        <p:spPr>
          <a:xfrm>
            <a:off x="11968275" y="6390887"/>
            <a:ext cx="2073049" cy="450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BIZ UDPゴシック" pitchFamily="50" charset="-128"/>
                <a:ea typeface="BIZ UDPゴシック" pitchFamily="50" charset="-128"/>
              </a:rPr>
              <a:t>ホンダワラ</a:t>
            </a:r>
            <a:endParaRPr kumimoji="1" lang="ja-JP" altLang="en-US" sz="105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31" name="タイトル 1"/>
          <p:cNvSpPr txBox="1">
            <a:spLocks/>
          </p:cNvSpPr>
          <p:nvPr/>
        </p:nvSpPr>
        <p:spPr>
          <a:xfrm>
            <a:off x="10515192" y="7631188"/>
            <a:ext cx="2073049" cy="450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050" b="1" noProof="0" dirty="0" smtClean="0">
                <a:latin typeface="BIZ UDPゴシック" pitchFamily="50" charset="-128"/>
                <a:ea typeface="BIZ UDPゴシック" pitchFamily="50" charset="-128"/>
              </a:rPr>
              <a:t>スジメ</a:t>
            </a:r>
            <a:endParaRPr kumimoji="1" lang="ja-JP" altLang="en-US" sz="105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32" name="タイトル 1"/>
          <p:cNvSpPr txBox="1">
            <a:spLocks/>
          </p:cNvSpPr>
          <p:nvPr/>
        </p:nvSpPr>
        <p:spPr>
          <a:xfrm>
            <a:off x="11199043" y="4623045"/>
            <a:ext cx="2073049" cy="450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BIZ UDPゴシック" pitchFamily="50" charset="-128"/>
                <a:ea typeface="BIZ UDPゴシック" pitchFamily="50" charset="-128"/>
              </a:rPr>
              <a:t>食用にな</a:t>
            </a:r>
            <a:r>
              <a:rPr kumimoji="1" lang="ja-JP" altLang="en-US" sz="1050" b="1" dirty="0" smtClean="0">
                <a:latin typeface="BIZ UDPゴシック" pitchFamily="50" charset="-128"/>
                <a:ea typeface="BIZ UDPゴシック" pitchFamily="50" charset="-128"/>
              </a:rPr>
              <a:t>らないコンブ</a:t>
            </a:r>
            <a:endParaRPr kumimoji="1" lang="ja-JP" altLang="en-US" sz="105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2" cstate="print"/>
          <a:srcRect t="2635" b="2635"/>
          <a:stretch>
            <a:fillRect/>
          </a:stretch>
        </p:blipFill>
        <p:spPr>
          <a:xfrm>
            <a:off x="-301625" y="13890"/>
            <a:ext cx="13607954" cy="9700421"/>
          </a:xfrm>
          <a:prstGeom prst="rect">
            <a:avLst/>
          </a:prstGeom>
          <a:ln w="12700">
            <a:miter lim="400000"/>
          </a:ln>
        </p:spPr>
      </p:pic>
      <p:sp>
        <p:nvSpPr>
          <p:cNvPr id="67" name="活動内容"/>
          <p:cNvSpPr txBox="1"/>
          <p:nvPr/>
        </p:nvSpPr>
        <p:spPr>
          <a:xfrm>
            <a:off x="787428" y="48196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smtClean="0">
                <a:latin typeface="BIZ UDPゴシック" pitchFamily="50" charset="-128"/>
                <a:ea typeface="BIZ UDPゴシック" pitchFamily="50" charset="-128"/>
              </a:rPr>
              <a:t>活動内容</a:t>
            </a:r>
            <a:r>
              <a:rPr lang="ja-JP" altLang="en-US" dirty="0" smtClean="0">
                <a:latin typeface="BIZ UDPゴシック" pitchFamily="50" charset="-128"/>
                <a:ea typeface="BIZ UDPゴシック" pitchFamily="50" charset="-128"/>
              </a:rPr>
              <a:t>②</a:t>
            </a:r>
            <a:endParaRPr dirty="0">
              <a:latin typeface="BIZ UDPゴシック" pitchFamily="50" charset="-128"/>
              <a:ea typeface="BIZ UDPゴシック"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0" y="6931101"/>
            <a:ext cx="7153835" cy="2895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ja-JP" sz="1200" dirty="0" smtClean="0">
                <a:latin typeface="BIZ UDPゴシック" pitchFamily="50" charset="-128"/>
                <a:ea typeface="BIZ UDPゴシック" pitchFamily="50" charset="-128"/>
              </a:rPr>
              <a:t>海藻押し葉を利尻町の魅力の一つとして多くの方々に知って貰い、利尻町と海藻押し葉にとって交流人口増加に繋がることをねらいとして、活動発表の場を積極的に活用しました。</a:t>
            </a:r>
            <a:endParaRPr lang="en-US" altLang="ja-JP" sz="1200" dirty="0" smtClean="0">
              <a:latin typeface="BIZ UDPゴシック" pitchFamily="50" charset="-128"/>
              <a:ea typeface="BIZ UDPゴシック" pitchFamily="50" charset="-128"/>
            </a:endParaRPr>
          </a:p>
          <a:p>
            <a:r>
              <a:rPr lang="ja-JP" altLang="en-US" sz="1200" dirty="0" smtClean="0">
                <a:latin typeface="BIZ UDPゴシック" pitchFamily="50" charset="-128"/>
                <a:ea typeface="BIZ UDPゴシック" pitchFamily="50" charset="-128"/>
              </a:rPr>
              <a:t>宗谷教育局による放課後活動推進協議会の取り組みでは、全道各地（主に道北ブロック）の放課後活動に関わる指導員の方々に海藻押し葉クラフトを役立てて貰うためオンラインでの制作指導を担当させて貰いました。札幌からオンラインで武田先生も参加され実践的なクラフトの学びと、海藻押し葉の</a:t>
            </a:r>
            <a:r>
              <a:rPr lang="en-US" altLang="ja-JP" sz="1200" dirty="0" smtClean="0">
                <a:latin typeface="BIZ UDPゴシック" pitchFamily="50" charset="-128"/>
                <a:ea typeface="BIZ UDPゴシック" pitchFamily="50" charset="-128"/>
              </a:rPr>
              <a:t>PR</a:t>
            </a:r>
            <a:r>
              <a:rPr lang="ja-JP" altLang="en-US" sz="1200" dirty="0" smtClean="0">
                <a:latin typeface="BIZ UDPゴシック" pitchFamily="50" charset="-128"/>
                <a:ea typeface="BIZ UDPゴシック" pitchFamily="50" charset="-128"/>
              </a:rPr>
              <a:t>の場とすることが出来ました。また稚内振興局によるチャレンジピッチ</a:t>
            </a:r>
            <a:r>
              <a:rPr lang="en-US" altLang="ja-JP" sz="1200" dirty="0" smtClean="0">
                <a:latin typeface="BIZ UDPゴシック" pitchFamily="50" charset="-128"/>
                <a:ea typeface="BIZ UDPゴシック" pitchFamily="50" charset="-128"/>
              </a:rPr>
              <a:t>inSOYA</a:t>
            </a:r>
            <a:r>
              <a:rPr lang="ja-JP" altLang="en-US" sz="1200" dirty="0" smtClean="0">
                <a:latin typeface="BIZ UDPゴシック" pitchFamily="50" charset="-128"/>
                <a:ea typeface="BIZ UDPゴシック" pitchFamily="50" charset="-128"/>
              </a:rPr>
              <a:t>、本庁による全道チャレンジネットワークに参加させてもらう事で、全道各地で意欲的に活動している方々と交流を持つことが出来、海藻押し葉に広く関心を寄せていただいたり、アドバイスを</a:t>
            </a:r>
            <a:r>
              <a:rPr lang="ja-JP" altLang="en-US" sz="1200" dirty="0" smtClean="0">
                <a:latin typeface="BIZ UDPゴシック" pitchFamily="50" charset="-128"/>
                <a:ea typeface="BIZ UDPゴシック" pitchFamily="50" charset="-128"/>
              </a:rPr>
              <a:t>もらう事が出来、</a:t>
            </a:r>
            <a:r>
              <a:rPr lang="ja-JP" altLang="en-US" sz="1200" dirty="0" smtClean="0">
                <a:latin typeface="BIZ UDPゴシック" pitchFamily="50" charset="-128"/>
                <a:ea typeface="BIZ UDPゴシック" pitchFamily="50" charset="-128"/>
              </a:rPr>
              <a:t>取り組み</a:t>
            </a:r>
            <a:r>
              <a:rPr lang="ja-JP" altLang="en-US" sz="1200" dirty="0" smtClean="0">
                <a:latin typeface="BIZ UDPゴシック" pitchFamily="50" charset="-128"/>
                <a:ea typeface="BIZ UDPゴシック" pitchFamily="50" charset="-128"/>
              </a:rPr>
              <a:t>の</a:t>
            </a:r>
            <a:r>
              <a:rPr lang="ja-JP" altLang="en-US" sz="1200" dirty="0" smtClean="0">
                <a:latin typeface="BIZ UDPゴシック" pitchFamily="50" charset="-128"/>
                <a:ea typeface="BIZ UDPゴシック" pitchFamily="50" charset="-128"/>
              </a:rPr>
              <a:t>手応えを感じました</a:t>
            </a:r>
            <a:r>
              <a:rPr lang="ja-JP" altLang="en-US" sz="1200" dirty="0" smtClean="0">
                <a:latin typeface="BIZ UDPゴシック" pitchFamily="50" charset="-128"/>
                <a:ea typeface="BIZ UDPゴシック" pitchFamily="50" charset="-128"/>
              </a:rPr>
              <a:t>。</a:t>
            </a:r>
            <a:endParaRPr lang="en-US" altLang="ja-JP" sz="1200" dirty="0" smtClean="0">
              <a:latin typeface="BIZ UDPゴシック" pitchFamily="50" charset="-128"/>
              <a:ea typeface="BIZ UDPゴシック" pitchFamily="50" charset="-128"/>
            </a:endParaRPr>
          </a:p>
          <a:p>
            <a:r>
              <a:rPr lang="ja-JP" altLang="en-US" sz="1200" dirty="0" smtClean="0">
                <a:latin typeface="BIZ UDPゴシック" pitchFamily="50" charset="-128"/>
                <a:ea typeface="BIZ UDPゴシック" pitchFamily="50" charset="-128"/>
              </a:rPr>
              <a:t>こ</a:t>
            </a:r>
            <a:r>
              <a:rPr lang="ja-JP" altLang="en-US" sz="1200" dirty="0" smtClean="0">
                <a:latin typeface="BIZ UDPゴシック" pitchFamily="50" charset="-128"/>
                <a:ea typeface="BIZ UDPゴシック" pitchFamily="50" charset="-128"/>
              </a:rPr>
              <a:t>のような様々な交流を通して利尻町は食や自然の素晴らしさだけではなく、アートを教育福祉に活かして地域づくりを行っている町であることを印象付けることが出来たと思います。</a:t>
            </a:r>
            <a:endParaRPr lang="ja-JP" altLang="ja-JP" sz="1200" dirty="0" smtClean="0">
              <a:latin typeface="BIZ UDPゴシック" pitchFamily="50" charset="-128"/>
              <a:ea typeface="BIZ UDPゴシック" pitchFamily="50" charset="-128"/>
            </a:endParaRPr>
          </a:p>
          <a:p>
            <a:endParaRPr sz="1200" dirty="0">
              <a:latin typeface="BIZ UDPゴシック" pitchFamily="50" charset="-128"/>
              <a:ea typeface="BIZ UDPゴシック" pitchFamily="50" charset="-128"/>
            </a:endParaRPr>
          </a:p>
        </p:txBody>
      </p:sp>
      <p:sp>
        <p:nvSpPr>
          <p:cNvPr id="70" name="地域おこし協力隊…"/>
          <p:cNvSpPr txBox="1"/>
          <p:nvPr/>
        </p:nvSpPr>
        <p:spPr>
          <a:xfrm>
            <a:off x="10549154" y="1016191"/>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latin typeface="BIZ UDPゴシック" pitchFamily="50" charset="-128"/>
                <a:ea typeface="BIZ UDPゴシック" pitchFamily="50" charset="-128"/>
              </a:rPr>
              <a:t>地域おこし協力隊</a:t>
            </a:r>
            <a:endParaRPr dirty="0">
              <a:latin typeface="BIZ UDPゴシック" pitchFamily="50" charset="-128"/>
              <a:ea typeface="BIZ UDPゴシック" pitchFamily="50" charset="-128"/>
            </a:endParaRPr>
          </a:p>
          <a:p>
            <a:pPr algn="r" defTabSz="457200">
              <a:lnSpc>
                <a:spcPct val="80000"/>
              </a:lnSpc>
              <a:defRPr sz="1700"/>
            </a:pPr>
            <a:r>
              <a:rPr dirty="0" err="1">
                <a:latin typeface="BIZ UDPゴシック" pitchFamily="50" charset="-128"/>
                <a:ea typeface="BIZ UDPゴシック" pitchFamily="50" charset="-128"/>
              </a:rPr>
              <a:t>発表資料</a:t>
            </a:r>
            <a:endParaRPr dirty="0">
              <a:latin typeface="BIZ UDPゴシック" pitchFamily="50" charset="-128"/>
              <a:ea typeface="BIZ UDPゴシック" pitchFamily="50" charset="-128"/>
            </a:endParaRPr>
          </a:p>
        </p:txBody>
      </p:sp>
      <p:sp>
        <p:nvSpPr>
          <p:cNvPr id="71" name="北海道 利尻町"/>
          <p:cNvSpPr txBox="1"/>
          <p:nvPr/>
        </p:nvSpPr>
        <p:spPr>
          <a:xfrm>
            <a:off x="10286572" y="-141948"/>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pic>
        <p:nvPicPr>
          <p:cNvPr id="9" name="Picture 2" descr="C:\Users\yasuda-shiho\Desktop\IMG_0690.jpg"/>
          <p:cNvPicPr>
            <a:picLocks noChangeAspect="1" noChangeArrowheads="1"/>
          </p:cNvPicPr>
          <p:nvPr/>
        </p:nvPicPr>
        <p:blipFill>
          <a:blip r:embed="rId3" cstate="print"/>
          <a:srcRect l="15448" b="12359"/>
          <a:stretch>
            <a:fillRect/>
          </a:stretch>
        </p:blipFill>
        <p:spPr bwMode="auto">
          <a:xfrm>
            <a:off x="189868" y="1962639"/>
            <a:ext cx="5922798" cy="4604413"/>
          </a:xfrm>
          <a:prstGeom prst="rect">
            <a:avLst/>
          </a:prstGeom>
          <a:noFill/>
        </p:spPr>
      </p:pic>
      <p:pic>
        <p:nvPicPr>
          <p:cNvPr id="10" name="Picture 2" descr="C:\Users\yasuda-shiho\Desktop\2023年2月 日全道チャレンジピッチ\ブース全体.JPG"/>
          <p:cNvPicPr>
            <a:picLocks noChangeAspect="1" noChangeArrowheads="1"/>
          </p:cNvPicPr>
          <p:nvPr/>
        </p:nvPicPr>
        <p:blipFill>
          <a:blip r:embed="rId4" cstate="print"/>
          <a:srcRect/>
          <a:stretch>
            <a:fillRect/>
          </a:stretch>
        </p:blipFill>
        <p:spPr bwMode="auto">
          <a:xfrm>
            <a:off x="7508518" y="4629150"/>
            <a:ext cx="5209400" cy="3907646"/>
          </a:xfrm>
          <a:prstGeom prst="rect">
            <a:avLst/>
          </a:prstGeom>
          <a:noFill/>
        </p:spPr>
      </p:pic>
      <p:sp>
        <p:nvSpPr>
          <p:cNvPr id="12" name="タイトル 1"/>
          <p:cNvSpPr txBox="1">
            <a:spLocks/>
          </p:cNvSpPr>
          <p:nvPr/>
        </p:nvSpPr>
        <p:spPr>
          <a:xfrm>
            <a:off x="7524766" y="3903417"/>
            <a:ext cx="5334000" cy="5152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令和</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4</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年</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7</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月</a:t>
            </a:r>
            <a:r>
              <a:rPr kumimoji="1" lang="ja-JP" altLang="en-US" sz="1600" b="1" dirty="0" smtClean="0">
                <a:latin typeface="BIZ UDPゴシック" pitchFamily="50" charset="-128"/>
                <a:ea typeface="BIZ UDPゴシック" pitchFamily="50" charset="-128"/>
              </a:rPr>
              <a:t>　</a:t>
            </a:r>
            <a:r>
              <a:rPr kumimoji="0"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チャレンジピッチ</a:t>
            </a:r>
            <a:r>
              <a:rPr kumimoji="0"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inSOYA</a:t>
            </a: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13" name="タイトル 1"/>
          <p:cNvSpPr txBox="1">
            <a:spLocks/>
          </p:cNvSpPr>
          <p:nvPr/>
        </p:nvSpPr>
        <p:spPr>
          <a:xfrm>
            <a:off x="197712" y="6488408"/>
            <a:ext cx="5943600" cy="471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令和</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4</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年</a:t>
            </a:r>
            <a:r>
              <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7</a:t>
            </a:r>
            <a:r>
              <a:rPr kumimoji="1"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月</a:t>
            </a:r>
            <a:r>
              <a:rPr kumimoji="1" lang="ja-JP" altLang="en-US" sz="1600" b="1" dirty="0" smtClean="0">
                <a:latin typeface="BIZ UDPゴシック" pitchFamily="50" charset="-128"/>
                <a:ea typeface="BIZ UDPゴシック" pitchFamily="50" charset="-128"/>
              </a:rPr>
              <a:t>　</a:t>
            </a:r>
            <a:r>
              <a:rPr kumimoji="0" lang="ja-JP" altLang="en-US"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cs typeface="+mn-cs"/>
                <a:sym typeface="ヒラギノ角ゴ ProN W3"/>
              </a:rPr>
              <a:t>放課後活動推進協議会オンライン開催</a:t>
            </a: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cs typeface="+mn-cs"/>
              <a:sym typeface="ヒラギノ角ゴ ProN W3"/>
            </a:endParaRPr>
          </a:p>
        </p:txBody>
      </p:sp>
      <p:sp>
        <p:nvSpPr>
          <p:cNvPr id="14" name="テキスト ボックス 13"/>
          <p:cNvSpPr txBox="1"/>
          <p:nvPr/>
        </p:nvSpPr>
        <p:spPr>
          <a:xfrm>
            <a:off x="7441506" y="8596714"/>
            <a:ext cx="6070600" cy="338554"/>
          </a:xfrm>
          <a:prstGeom prst="rect">
            <a:avLst/>
          </a:prstGeom>
          <a:noFill/>
        </p:spPr>
        <p:txBody>
          <a:bodyPr wrap="square" rtlCol="0">
            <a:spAutoFit/>
          </a:bodyPr>
          <a:lstStyle/>
          <a:p>
            <a:pPr algn="l"/>
            <a:r>
              <a:rPr kumimoji="1" lang="ja-JP" altLang="en-US" sz="1600" b="1" dirty="0" smtClean="0">
                <a:latin typeface="BIZ UDPゴシック" pitchFamily="50" charset="-128"/>
                <a:ea typeface="BIZ UDPゴシック" pitchFamily="50" charset="-128"/>
              </a:rPr>
              <a:t>令和</a:t>
            </a:r>
            <a:r>
              <a:rPr lang="en-US" altLang="ja-JP" sz="1600" b="1" dirty="0">
                <a:latin typeface="BIZ UDPゴシック" pitchFamily="50" charset="-128"/>
                <a:ea typeface="BIZ UDPゴシック" pitchFamily="50" charset="-128"/>
              </a:rPr>
              <a:t>5</a:t>
            </a:r>
            <a:r>
              <a:rPr kumimoji="1" lang="ja-JP" altLang="en-US" sz="1600" b="1" dirty="0" smtClean="0">
                <a:latin typeface="BIZ UDPゴシック" pitchFamily="50" charset="-128"/>
                <a:ea typeface="BIZ UDPゴシック" pitchFamily="50" charset="-128"/>
              </a:rPr>
              <a:t>年</a:t>
            </a:r>
            <a:r>
              <a:rPr kumimoji="1" lang="en-US" altLang="ja-JP" sz="1600" b="1" dirty="0" smtClean="0">
                <a:latin typeface="BIZ UDPゴシック" pitchFamily="50" charset="-128"/>
                <a:ea typeface="BIZ UDPゴシック" pitchFamily="50" charset="-128"/>
              </a:rPr>
              <a:t>2</a:t>
            </a:r>
            <a:r>
              <a:rPr kumimoji="1" lang="ja-JP" altLang="en-US" sz="1600" b="1" dirty="0" smtClean="0">
                <a:latin typeface="BIZ UDPゴシック" pitchFamily="50" charset="-128"/>
                <a:ea typeface="BIZ UDPゴシック" pitchFamily="50" charset="-128"/>
              </a:rPr>
              <a:t>月　</a:t>
            </a:r>
            <a:r>
              <a:rPr lang="ja-JP" altLang="en-US" sz="1600" b="1" dirty="0" smtClean="0">
                <a:latin typeface="BIZ UDPゴシック" pitchFamily="50" charset="-128"/>
                <a:ea typeface="BIZ UDPゴシック" pitchFamily="50" charset="-128"/>
              </a:rPr>
              <a:t>全道版チャレンジャーネットワーク</a:t>
            </a:r>
            <a:endParaRPr kumimoji="1" lang="ja-JP" altLang="en-US" sz="1600" b="1" dirty="0">
              <a:latin typeface="BIZ UDPゴシック" pitchFamily="50" charset="-128"/>
              <a:ea typeface="BIZ UDPゴシック" pitchFamily="50" charset="-128"/>
            </a:endParaRPr>
          </a:p>
        </p:txBody>
      </p:sp>
      <p:pic>
        <p:nvPicPr>
          <p:cNvPr id="1026" name="Picture 2" descr="C:\Users\yasuda-shiho\Desktop\各発表会用\島外発表会画像\安田さん⑫.png"/>
          <p:cNvPicPr>
            <a:picLocks noChangeAspect="1" noChangeArrowheads="1"/>
          </p:cNvPicPr>
          <p:nvPr/>
        </p:nvPicPr>
        <p:blipFill>
          <a:blip r:embed="rId5" cstate="print"/>
          <a:srcRect/>
          <a:stretch>
            <a:fillRect/>
          </a:stretch>
        </p:blipFill>
        <p:spPr bwMode="auto">
          <a:xfrm>
            <a:off x="6329439" y="1749837"/>
            <a:ext cx="5864439" cy="2309487"/>
          </a:xfrm>
          <a:prstGeom prst="rect">
            <a:avLst/>
          </a:prstGeom>
          <a:noFill/>
        </p:spPr>
      </p:pic>
      <p:sp>
        <p:nvSpPr>
          <p:cNvPr id="15" name="活動内容"/>
          <p:cNvSpPr txBox="1"/>
          <p:nvPr/>
        </p:nvSpPr>
        <p:spPr>
          <a:xfrm>
            <a:off x="-107573" y="1185166"/>
            <a:ext cx="546847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sz="2400" dirty="0" smtClean="0">
                <a:latin typeface="BIZ UDPゴシック" pitchFamily="50" charset="-128"/>
                <a:ea typeface="BIZ UDPゴシック" pitchFamily="50" charset="-128"/>
              </a:rPr>
              <a:t>町外へ向けて海藻押し葉や利尻町の</a:t>
            </a:r>
            <a:r>
              <a:rPr lang="en-US" altLang="ja-JP" sz="2400" dirty="0" smtClean="0">
                <a:latin typeface="BIZ UDPゴシック" pitchFamily="50" charset="-128"/>
                <a:ea typeface="BIZ UDPゴシック" pitchFamily="50" charset="-128"/>
              </a:rPr>
              <a:t>PR</a:t>
            </a:r>
            <a:endParaRPr sz="2400" dirty="0">
              <a:latin typeface="BIZ UDPゴシック" pitchFamily="50" charset="-128"/>
              <a:ea typeface="BIZ UDPゴシック" pitchFamily="50"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jpg" descr="p.jpg"/>
          <p:cNvPicPr>
            <a:picLocks noChangeAspect="1"/>
          </p:cNvPicPr>
          <p:nvPr/>
        </p:nvPicPr>
        <p:blipFill>
          <a:blip r:embed="rId3" cstate="print"/>
          <a:srcRect t="2635" b="2635"/>
          <a:stretch>
            <a:fillRect/>
          </a:stretch>
        </p:blipFill>
        <p:spPr>
          <a:xfrm>
            <a:off x="0" y="0"/>
            <a:ext cx="13607954" cy="9700421"/>
          </a:xfrm>
          <a:prstGeom prst="rect">
            <a:avLst/>
          </a:prstGeom>
          <a:ln w="12700">
            <a:miter lim="400000"/>
          </a:ln>
        </p:spPr>
      </p:pic>
      <p:sp>
        <p:nvSpPr>
          <p:cNvPr id="75" name="来年度以降の…"/>
          <p:cNvSpPr txBox="1"/>
          <p:nvPr/>
        </p:nvSpPr>
        <p:spPr>
          <a:xfrm>
            <a:off x="218468" y="477030"/>
            <a:ext cx="4759932"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島で過ごした</a:t>
            </a:r>
            <a:r>
              <a:rPr lang="en-US" altLang="ja-JP" sz="2800" dirty="0" smtClean="0">
                <a:latin typeface="BIZ UDPゴシック" pitchFamily="50" charset="-128"/>
                <a:ea typeface="BIZ UDPゴシック" pitchFamily="50" charset="-128"/>
              </a:rPr>
              <a:t>4</a:t>
            </a:r>
            <a:r>
              <a:rPr lang="ja-JP" altLang="en-US" sz="2800" dirty="0" smtClean="0">
                <a:latin typeface="BIZ UDPゴシック" pitchFamily="50" charset="-128"/>
                <a:ea typeface="BIZ UDPゴシック" pitchFamily="50" charset="-128"/>
              </a:rPr>
              <a:t>年間と今後</a:t>
            </a:r>
            <a:endParaRPr lang="en-US" altLang="ja-JP" sz="2800" dirty="0" smtClean="0">
              <a:latin typeface="BIZ UDPゴシック" pitchFamily="50" charset="-128"/>
              <a:ea typeface="BIZ UDPゴシック" pitchFamily="50" charset="-128"/>
            </a:endParaRPr>
          </a:p>
        </p:txBody>
      </p:sp>
      <p:sp>
        <p:nvSpPr>
          <p:cNvPr id="79" name="地域おこし協力隊…"/>
          <p:cNvSpPr txBox="1"/>
          <p:nvPr/>
        </p:nvSpPr>
        <p:spPr>
          <a:xfrm>
            <a:off x="10549154" y="1336202"/>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err="1">
                <a:latin typeface="BIZ UDPゴシック" pitchFamily="50" charset="-128"/>
                <a:ea typeface="BIZ UDPゴシック" pitchFamily="50" charset="-128"/>
              </a:rPr>
              <a:t>地域おこし協力隊</a:t>
            </a:r>
            <a:endParaRPr dirty="0">
              <a:latin typeface="BIZ UDPゴシック" pitchFamily="50" charset="-128"/>
              <a:ea typeface="BIZ UDPゴシック" pitchFamily="50" charset="-128"/>
            </a:endParaRPr>
          </a:p>
          <a:p>
            <a:pPr algn="r" defTabSz="457200">
              <a:lnSpc>
                <a:spcPct val="80000"/>
              </a:lnSpc>
              <a:defRPr sz="1700"/>
            </a:pPr>
            <a:r>
              <a:rPr dirty="0" err="1">
                <a:latin typeface="BIZ UDPゴシック" pitchFamily="50" charset="-128"/>
                <a:ea typeface="BIZ UDPゴシック" pitchFamily="50" charset="-128"/>
              </a:rPr>
              <a:t>発表資料</a:t>
            </a:r>
            <a:endParaRPr dirty="0">
              <a:latin typeface="BIZ UDPゴシック" pitchFamily="50" charset="-128"/>
              <a:ea typeface="BIZ UDPゴシック" pitchFamily="50" charset="-128"/>
            </a:endParaRPr>
          </a:p>
        </p:txBody>
      </p:sp>
      <p:sp>
        <p:nvSpPr>
          <p:cNvPr id="80" name="北海道 利尻町"/>
          <p:cNvSpPr txBox="1"/>
          <p:nvPr/>
        </p:nvSpPr>
        <p:spPr>
          <a:xfrm>
            <a:off x="10286572" y="128218"/>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pic>
        <p:nvPicPr>
          <p:cNvPr id="2049" name="Picture 1" descr="C:\Users\yasuda-shiho\Desktop\gazou\rishiri、自然\海\IMG_0382.jpg"/>
          <p:cNvPicPr>
            <a:picLocks noChangeAspect="1" noChangeArrowheads="1"/>
          </p:cNvPicPr>
          <p:nvPr/>
        </p:nvPicPr>
        <p:blipFill>
          <a:blip r:embed="rId4" cstate="print"/>
          <a:srcRect/>
          <a:stretch>
            <a:fillRect/>
          </a:stretch>
        </p:blipFill>
        <p:spPr bwMode="auto">
          <a:xfrm flipH="1" flipV="1">
            <a:off x="987916" y="2078916"/>
            <a:ext cx="5870091" cy="4402568"/>
          </a:xfrm>
          <a:prstGeom prst="rect">
            <a:avLst/>
          </a:prstGeom>
          <a:noFill/>
        </p:spPr>
      </p:pic>
      <p:sp>
        <p:nvSpPr>
          <p:cNvPr id="12" name="タイトル 1"/>
          <p:cNvSpPr txBox="1">
            <a:spLocks/>
          </p:cNvSpPr>
          <p:nvPr/>
        </p:nvSpPr>
        <p:spPr>
          <a:xfrm>
            <a:off x="7773176" y="2261622"/>
            <a:ext cx="4812293" cy="930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sym typeface="ヒラギノ角ゴ ProN W3"/>
            </a:endParaRPr>
          </a:p>
        </p:txBody>
      </p:sp>
      <p:sp>
        <p:nvSpPr>
          <p:cNvPr id="14" name="タイトル 1"/>
          <p:cNvSpPr txBox="1">
            <a:spLocks/>
          </p:cNvSpPr>
          <p:nvPr/>
        </p:nvSpPr>
        <p:spPr>
          <a:xfrm>
            <a:off x="7424042" y="2278247"/>
            <a:ext cx="2790914" cy="1161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sym typeface="ヒラギノ角ゴ ProN W3"/>
            </a:endParaRPr>
          </a:p>
        </p:txBody>
      </p:sp>
      <p:sp>
        <p:nvSpPr>
          <p:cNvPr id="15" name="タイトル 1"/>
          <p:cNvSpPr txBox="1">
            <a:spLocks/>
          </p:cNvSpPr>
          <p:nvPr/>
        </p:nvSpPr>
        <p:spPr>
          <a:xfrm>
            <a:off x="7023615" y="6593968"/>
            <a:ext cx="5286893" cy="1928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Autofit/>
          </a:bodyPr>
          <a:lstStyle/>
          <a:p>
            <a:pPr algn="l" hangingPunct="1">
              <a:defRPr/>
            </a:pPr>
            <a:endParaRPr kumimoji="1" lang="en-US" altLang="ja-JP" sz="1600" dirty="0" smtClean="0">
              <a:latin typeface="BIZ UDPゴシック" pitchFamily="50" charset="-128"/>
              <a:ea typeface="BIZ UDPゴシック" pitchFamily="50" charset="-128"/>
            </a:endParaRPr>
          </a:p>
          <a:p>
            <a:pPr algn="l" hangingPunct="1">
              <a:defRPr/>
            </a:pPr>
            <a:r>
              <a:rPr kumimoji="1" lang="ja-JP" altLang="en-US" sz="1600" dirty="0" smtClean="0">
                <a:latin typeface="BIZ UDPゴシック" pitchFamily="50" charset="-128"/>
                <a:ea typeface="BIZ UDPゴシック" pitchFamily="50" charset="-128"/>
              </a:rPr>
              <a:t>多くの</a:t>
            </a:r>
            <a:r>
              <a:rPr kumimoji="1" lang="ja-JP" altLang="en-US" sz="1600" dirty="0" smtClean="0">
                <a:latin typeface="BIZ UDPゴシック" pitchFamily="50" charset="-128"/>
                <a:ea typeface="BIZ UDPゴシック" pitchFamily="50" charset="-128"/>
              </a:rPr>
              <a:t>貴重な経験をさせていただき感謝しています</a:t>
            </a:r>
            <a:r>
              <a:rPr kumimoji="1" lang="ja-JP" altLang="en-US" sz="1600" dirty="0" smtClean="0">
                <a:latin typeface="BIZ UDPゴシック" pitchFamily="50" charset="-128"/>
                <a:ea typeface="BIZ UDPゴシック" pitchFamily="50" charset="-128"/>
              </a:rPr>
              <a:t>。</a:t>
            </a:r>
            <a:endParaRPr kumimoji="1" lang="en-US" altLang="ja-JP" sz="1600" dirty="0" smtClean="0">
              <a:latin typeface="BIZ UDPゴシック" pitchFamily="50" charset="-128"/>
              <a:ea typeface="BIZ UDPゴシック" pitchFamily="50" charset="-128"/>
            </a:endParaRPr>
          </a:p>
          <a:p>
            <a:pPr algn="l" hangingPunct="1">
              <a:defRPr/>
            </a:pPr>
            <a:r>
              <a:rPr kumimoji="1" lang="ja-JP" altLang="en-US" sz="1600" dirty="0" smtClean="0">
                <a:latin typeface="BIZ UDPゴシック" pitchFamily="50" charset="-128"/>
                <a:ea typeface="BIZ UDPゴシック" pitchFamily="50" charset="-128"/>
              </a:rPr>
              <a:t>あ</a:t>
            </a:r>
            <a:r>
              <a:rPr kumimoji="1" lang="ja-JP" altLang="en-US" sz="1600" dirty="0" smtClean="0">
                <a:latin typeface="BIZ UDPゴシック" pitchFamily="50" charset="-128"/>
                <a:ea typeface="BIZ UDPゴシック" pitchFamily="50" charset="-128"/>
              </a:rPr>
              <a:t>りのままの自</a:t>
            </a:r>
            <a:r>
              <a:rPr kumimoji="1" lang="ja-JP" altLang="en-US" sz="1600" dirty="0" smtClean="0">
                <a:latin typeface="BIZ UDPゴシック" pitchFamily="50" charset="-128"/>
                <a:ea typeface="BIZ UDPゴシック" pitchFamily="50" charset="-128"/>
              </a:rPr>
              <a:t>然に美</a:t>
            </a:r>
            <a:r>
              <a:rPr kumimoji="1" lang="ja-JP" altLang="en-US" sz="1600" dirty="0" smtClean="0">
                <a:latin typeface="BIZ UDPゴシック" pitchFamily="50" charset="-128"/>
                <a:ea typeface="BIZ UDPゴシック" pitchFamily="50" charset="-128"/>
              </a:rPr>
              <a:t>しさと共</a:t>
            </a:r>
            <a:r>
              <a:rPr kumimoji="1" lang="ja-JP" altLang="en-US" sz="1600" dirty="0" smtClean="0">
                <a:latin typeface="BIZ UDPゴシック" pitchFamily="50" charset="-128"/>
                <a:ea typeface="BIZ UDPゴシック" pitchFamily="50" charset="-128"/>
              </a:rPr>
              <a:t>に厳</a:t>
            </a:r>
            <a:r>
              <a:rPr kumimoji="1" lang="ja-JP" altLang="en-US" sz="1600" dirty="0" smtClean="0">
                <a:latin typeface="BIZ UDPゴシック" pitchFamily="50" charset="-128"/>
                <a:ea typeface="BIZ UDPゴシック" pitchFamily="50" charset="-128"/>
              </a:rPr>
              <a:t>し</a:t>
            </a:r>
            <a:r>
              <a:rPr kumimoji="1" lang="ja-JP" altLang="en-US" sz="1600" dirty="0" smtClean="0">
                <a:latin typeface="BIZ UDPゴシック" pitchFamily="50" charset="-128"/>
                <a:ea typeface="BIZ UDPゴシック" pitchFamily="50" charset="-128"/>
              </a:rPr>
              <a:t>さも感じながら、生きることの尊さを思えた</a:t>
            </a:r>
            <a:r>
              <a:rPr kumimoji="1" lang="en-US" altLang="ja-JP" sz="1600" dirty="0" smtClean="0">
                <a:latin typeface="BIZ UDPゴシック" pitchFamily="50" charset="-128"/>
                <a:ea typeface="BIZ UDPゴシック" pitchFamily="50" charset="-128"/>
              </a:rPr>
              <a:t>4</a:t>
            </a:r>
            <a:r>
              <a:rPr kumimoji="1" lang="ja-JP" altLang="en-US" sz="1600" dirty="0" smtClean="0">
                <a:latin typeface="BIZ UDPゴシック" pitchFamily="50" charset="-128"/>
                <a:ea typeface="BIZ UDPゴシック" pitchFamily="50" charset="-128"/>
              </a:rPr>
              <a:t>年間でした。</a:t>
            </a:r>
            <a:endParaRPr kumimoji="1" lang="en-US" altLang="ja-JP" sz="1600" dirty="0" smtClean="0">
              <a:latin typeface="BIZ UDPゴシック" pitchFamily="50" charset="-128"/>
              <a:ea typeface="BIZ UDPゴシック" pitchFamily="50" charset="-128"/>
            </a:endParaRPr>
          </a:p>
          <a:p>
            <a:pPr algn="l" hangingPunct="1">
              <a:defRPr/>
            </a:pPr>
            <a:r>
              <a:rPr kumimoji="1" lang="ja-JP" altLang="en-US" sz="1600" dirty="0" smtClean="0">
                <a:latin typeface="BIZ UDPゴシック" pitchFamily="50" charset="-128"/>
                <a:ea typeface="BIZ UDPゴシック" pitchFamily="50" charset="-128"/>
              </a:rPr>
              <a:t>島では、都会で生活していた時には見えなかった自然や社会の美しさ厳しさ成り立ちや課題を感じることが出来、学びになったと共に、そういった様々なことを乗</a:t>
            </a:r>
            <a:r>
              <a:rPr kumimoji="1" lang="ja-JP" altLang="en-US" sz="1600" dirty="0" smtClean="0">
                <a:latin typeface="BIZ UDPゴシック" pitchFamily="50" charset="-128"/>
                <a:ea typeface="BIZ UDPゴシック" pitchFamily="50" charset="-128"/>
              </a:rPr>
              <a:t>り越えてき</a:t>
            </a:r>
            <a:r>
              <a:rPr kumimoji="1" lang="ja-JP" altLang="en-US" sz="1600" dirty="0" smtClean="0">
                <a:latin typeface="BIZ UDPゴシック" pitchFamily="50" charset="-128"/>
                <a:ea typeface="BIZ UDPゴシック" pitchFamily="50" charset="-128"/>
              </a:rPr>
              <a:t>た逞</a:t>
            </a:r>
            <a:r>
              <a:rPr kumimoji="1" lang="ja-JP" altLang="en-US" sz="1600" dirty="0" smtClean="0">
                <a:latin typeface="BIZ UDPゴシック" pitchFamily="50" charset="-128"/>
                <a:ea typeface="BIZ UDPゴシック" pitchFamily="50" charset="-128"/>
              </a:rPr>
              <a:t>し</a:t>
            </a:r>
            <a:r>
              <a:rPr kumimoji="1" lang="ja-JP" altLang="en-US" sz="1600" dirty="0" smtClean="0">
                <a:latin typeface="BIZ UDPゴシック" pitchFamily="50" charset="-128"/>
                <a:ea typeface="BIZ UDPゴシック" pitchFamily="50" charset="-128"/>
              </a:rPr>
              <a:t>さがあるからこその地域の方々の優し</a:t>
            </a:r>
            <a:r>
              <a:rPr kumimoji="1" lang="ja-JP" altLang="en-US" sz="1600" dirty="0" smtClean="0">
                <a:latin typeface="BIZ UDPゴシック" pitchFamily="50" charset="-128"/>
                <a:ea typeface="BIZ UDPゴシック" pitchFamily="50" charset="-128"/>
              </a:rPr>
              <a:t>さが</a:t>
            </a:r>
            <a:r>
              <a:rPr kumimoji="1" lang="ja-JP" altLang="en-US" sz="1600" dirty="0" smtClean="0">
                <a:latin typeface="BIZ UDPゴシック" pitchFamily="50" charset="-128"/>
                <a:ea typeface="BIZ UDPゴシック" pitchFamily="50" charset="-128"/>
              </a:rPr>
              <a:t>あ</a:t>
            </a:r>
            <a:r>
              <a:rPr kumimoji="1" lang="ja-JP" altLang="en-US" sz="1600" dirty="0" smtClean="0">
                <a:latin typeface="BIZ UDPゴシック" pitchFamily="50" charset="-128"/>
                <a:ea typeface="BIZ UDPゴシック" pitchFamily="50" charset="-128"/>
              </a:rPr>
              <a:t>るのではないかと</a:t>
            </a:r>
            <a:r>
              <a:rPr kumimoji="1" lang="ja-JP" altLang="en-US" sz="1600" dirty="0" smtClean="0">
                <a:latin typeface="BIZ UDPゴシック" pitchFamily="50" charset="-128"/>
                <a:ea typeface="BIZ UDPゴシック" pitchFamily="50" charset="-128"/>
              </a:rPr>
              <a:t>感じ</a:t>
            </a:r>
            <a:r>
              <a:rPr kumimoji="1" lang="ja-JP" altLang="en-US" sz="1600" dirty="0" smtClean="0">
                <a:latin typeface="BIZ UDPゴシック" pitchFamily="50" charset="-128"/>
                <a:ea typeface="BIZ UDPゴシック" pitchFamily="50" charset="-128"/>
              </a:rPr>
              <a:t>ました。</a:t>
            </a:r>
            <a:r>
              <a:rPr kumimoji="1" lang="ja-JP" altLang="en-US" sz="1600" dirty="0" smtClean="0">
                <a:latin typeface="BIZ UDPゴシック" pitchFamily="50" charset="-128"/>
                <a:ea typeface="BIZ UDPゴシック" pitchFamily="50" charset="-128"/>
              </a:rPr>
              <a:t>移</a:t>
            </a:r>
            <a:r>
              <a:rPr kumimoji="1" lang="ja-JP" altLang="en-US" sz="1600" dirty="0" smtClean="0">
                <a:latin typeface="BIZ UDPゴシック" pitchFamily="50" charset="-128"/>
                <a:ea typeface="BIZ UDPゴシック" pitchFamily="50" charset="-128"/>
              </a:rPr>
              <a:t>住して間もないころから温かく親切にしていただき、多くの場面で助けていただきました</a:t>
            </a:r>
            <a:r>
              <a:rPr kumimoji="1" lang="ja-JP" altLang="en-US" sz="1600" dirty="0" smtClean="0">
                <a:latin typeface="BIZ UDPゴシック" pitchFamily="50" charset="-128"/>
                <a:ea typeface="BIZ UDPゴシック" pitchFamily="50" charset="-128"/>
              </a:rPr>
              <a:t>。</a:t>
            </a:r>
            <a:endParaRPr kumimoji="1" lang="en-US" altLang="ja-JP" sz="1600" dirty="0" smtClean="0">
              <a:latin typeface="BIZ UDPゴシック" pitchFamily="50" charset="-128"/>
              <a:ea typeface="BIZ UDPゴシック" pitchFamily="50" charset="-128"/>
            </a:endParaRPr>
          </a:p>
          <a:p>
            <a:pPr algn="l" hangingPunct="1">
              <a:defRPr/>
            </a:pPr>
            <a:r>
              <a:rPr kumimoji="1" lang="ja-JP" altLang="en-US" sz="1600" dirty="0" smtClean="0">
                <a:latin typeface="BIZ UDPゴシック" pitchFamily="50" charset="-128"/>
                <a:ea typeface="BIZ UDPゴシック" pitchFamily="50" charset="-128"/>
              </a:rPr>
              <a:t>また行</a:t>
            </a:r>
            <a:r>
              <a:rPr kumimoji="1" lang="ja-JP" altLang="en-US" sz="1600" dirty="0" smtClean="0">
                <a:latin typeface="BIZ UDPゴシック" pitchFamily="50" charset="-128"/>
                <a:ea typeface="BIZ UDPゴシック" pitchFamily="50" charset="-128"/>
              </a:rPr>
              <a:t>政の中にいることで、日々の暮らしがいかに様々</a:t>
            </a:r>
            <a:r>
              <a:rPr kumimoji="1" lang="ja-JP" altLang="en-US" sz="1600" dirty="0" smtClean="0">
                <a:latin typeface="BIZ UDPゴシック" pitchFamily="50" charset="-128"/>
                <a:ea typeface="BIZ UDPゴシック" pitchFamily="50" charset="-128"/>
              </a:rPr>
              <a:t>な仕組みや配</a:t>
            </a:r>
            <a:r>
              <a:rPr kumimoji="1" lang="ja-JP" altLang="en-US" sz="1600" dirty="0" smtClean="0">
                <a:latin typeface="BIZ UDPゴシック" pitchFamily="50" charset="-128"/>
                <a:ea typeface="BIZ UDPゴシック" pitchFamily="50" charset="-128"/>
              </a:rPr>
              <a:t>慮に支えられてい</a:t>
            </a:r>
            <a:r>
              <a:rPr kumimoji="1" lang="ja-JP" altLang="en-US" sz="1600" dirty="0" smtClean="0">
                <a:latin typeface="BIZ UDPゴシック" pitchFamily="50" charset="-128"/>
                <a:ea typeface="BIZ UDPゴシック" pitchFamily="50" charset="-128"/>
              </a:rPr>
              <a:t>るのかも知</a:t>
            </a:r>
            <a:r>
              <a:rPr kumimoji="1" lang="ja-JP" altLang="en-US" sz="1600" dirty="0" smtClean="0">
                <a:latin typeface="BIZ UDPゴシック" pitchFamily="50" charset="-128"/>
                <a:ea typeface="BIZ UDPゴシック" pitchFamily="50" charset="-128"/>
              </a:rPr>
              <a:t>ることが出</a:t>
            </a:r>
            <a:r>
              <a:rPr kumimoji="1" lang="ja-JP" altLang="en-US" sz="1600" dirty="0" smtClean="0">
                <a:latin typeface="BIZ UDPゴシック" pitchFamily="50" charset="-128"/>
                <a:ea typeface="BIZ UDPゴシック" pitchFamily="50" charset="-128"/>
              </a:rPr>
              <a:t>来</a:t>
            </a:r>
            <a:r>
              <a:rPr kumimoji="1" lang="ja-JP" altLang="en-US" sz="1600" dirty="0" smtClean="0">
                <a:latin typeface="BIZ UDPゴシック" pitchFamily="50" charset="-128"/>
                <a:ea typeface="BIZ UDPゴシック" pitchFamily="50" charset="-128"/>
              </a:rPr>
              <a:t>て</a:t>
            </a:r>
            <a:r>
              <a:rPr kumimoji="1" lang="ja-JP" altLang="en-US" sz="1600" dirty="0" smtClean="0">
                <a:latin typeface="BIZ UDPゴシック" pitchFamily="50" charset="-128"/>
                <a:ea typeface="BIZ UDPゴシック" pitchFamily="50" charset="-128"/>
              </a:rPr>
              <a:t>、感謝ばかりです。</a:t>
            </a:r>
            <a:endParaRPr kumimoji="1" lang="en-US" altLang="ja-JP"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協力隊の活動としても本当に多くの事を経験させて貰い、資料では紹介しきれないものがあります。</a:t>
            </a:r>
            <a:endParaRPr kumimoji="1" lang="en-US" altLang="ja-JP"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年</a:t>
            </a: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度を追うごとに広がりや充実がなされて、関わって貰った皆様には大変お世話になりま</a:t>
            </a: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し</a:t>
            </a:r>
            <a:r>
              <a:rPr kumimoji="1" lang="ja-JP" altLang="en-US" sz="1600" dirty="0" smtClean="0">
                <a:latin typeface="BIZ UDPゴシック" pitchFamily="50" charset="-128"/>
                <a:ea typeface="BIZ UDPゴシック" pitchFamily="50" charset="-128"/>
              </a:rPr>
              <a:t>た</a:t>
            </a: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a:t>
            </a:r>
            <a:endParaRPr kumimoji="1" lang="en-US" altLang="ja-JP"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それだけに自身の事業とのバランスをとる難しさもあったので、協力隊が感じる制度の難点の一つではないかと思いま</a:t>
            </a: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すが、そ</a:t>
            </a:r>
            <a:r>
              <a:rPr kumimoji="1" lang="ja-JP" altLang="en-US"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rPr>
              <a:t>ういった事も含めて貴重な経験をさせて貰ったと思っています。</a:t>
            </a:r>
            <a:endParaRPr kumimoji="1" lang="en-US" altLang="ja-JP"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itchFamily="50" charset="-128"/>
                <a:ea typeface="BIZ UDPゴシック" pitchFamily="50" charset="-128"/>
              </a:rPr>
              <a:t>今後は、活動する中で得た多くの経験や学びを、人生の歩みに役立てていこうと思います。</a:t>
            </a:r>
            <a:endParaRPr kumimoji="1" lang="en-US" altLang="ja-JP" sz="1600" dirty="0" smtClean="0">
              <a:latin typeface="BIZ UDPゴシック" pitchFamily="50" charset="-128"/>
              <a:ea typeface="BIZ UDPゴシック" pitchFamily="50" charset="-128"/>
            </a:endParaRPr>
          </a:p>
          <a:p>
            <a:pPr marL="0" marR="0" lvl="0" indent="0" algn="l" defTabSz="5842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itchFamily="50" charset="-128"/>
                <a:ea typeface="BIZ UDPゴシック" pitchFamily="50" charset="-128"/>
              </a:rPr>
              <a:t>本当にこれまでありがとうございました。</a:t>
            </a:r>
            <a:endParaRPr kumimoji="1" lang="en-US" altLang="ja-JP" sz="1600" dirty="0" smtClean="0">
              <a:latin typeface="BIZ UDPゴシック" pitchFamily="50" charset="-128"/>
              <a:ea typeface="BIZ UDPゴシック" pitchFamily="50" charset="-128"/>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en-US" altLang="ja-JP" sz="1600" i="0" u="none" strike="noStrike" kern="0" cap="none" spc="0" normalizeH="0" baseline="0" noProof="0" dirty="0" smtClean="0">
              <a:ln>
                <a:noFill/>
              </a:ln>
              <a:solidFill>
                <a:srgbClr val="000000"/>
              </a:solidFill>
              <a:effectLst/>
              <a:uLnTx/>
              <a:uFillTx/>
              <a:latin typeface="BIZ UDPゴシック" pitchFamily="50" charset="-128"/>
              <a:ea typeface="BIZ UDPゴシック" pitchFamily="50" charset="-128"/>
              <a:sym typeface="ヒラギノ角ゴ ProN W3"/>
            </a:endParaRPr>
          </a:p>
          <a:p>
            <a:pPr marL="0" marR="0" lvl="0" indent="0" algn="l" defTabSz="584200" rtl="0" eaLnBrk="1" fontAlgn="auto" latinLnBrk="0" hangingPunct="1">
              <a:lnSpc>
                <a:spcPct val="100000"/>
              </a:lnSpc>
              <a:spcBef>
                <a:spcPts val="0"/>
              </a:spcBef>
              <a:spcAft>
                <a:spcPts val="0"/>
              </a:spcAft>
              <a:buClrTx/>
              <a:buSzTx/>
              <a:buFontTx/>
              <a:buNone/>
              <a:tabLst/>
              <a:defRPr/>
            </a:pPr>
            <a:endParaRPr kumimoji="1" lang="ja-JP" altLang="en-US" sz="1600" i="0" u="none" strike="noStrike" kern="0" cap="none" spc="0" normalizeH="0" baseline="0" noProof="0" dirty="0">
              <a:ln>
                <a:noFill/>
              </a:ln>
              <a:solidFill>
                <a:srgbClr val="000000"/>
              </a:solidFill>
              <a:effectLst/>
              <a:uLnTx/>
              <a:uFillTx/>
              <a:latin typeface="BIZ UDPゴシック" pitchFamily="50" charset="-128"/>
              <a:ea typeface="BIZ UDPゴシック" pitchFamily="50" charset="-128"/>
              <a:sym typeface="ヒラギノ角ゴ ProN W3"/>
            </a:endParaRPr>
          </a:p>
        </p:txBody>
      </p:sp>
      <p:pic>
        <p:nvPicPr>
          <p:cNvPr id="1026" name="Picture 2" descr="C:\Users\yasuda-shiho\Desktop\共有資料\IMG_0174.JPG"/>
          <p:cNvPicPr>
            <a:picLocks noChangeAspect="1" noChangeArrowheads="1"/>
          </p:cNvPicPr>
          <p:nvPr/>
        </p:nvPicPr>
        <p:blipFill>
          <a:blip r:embed="rId5" cstate="print"/>
          <a:srcRect/>
          <a:stretch>
            <a:fillRect/>
          </a:stretch>
        </p:blipFill>
        <p:spPr bwMode="auto">
          <a:xfrm>
            <a:off x="7450416" y="8069943"/>
            <a:ext cx="1670628" cy="1252406"/>
          </a:xfrm>
          <a:prstGeom prst="rect">
            <a:avLst/>
          </a:prstGeom>
          <a:noFill/>
        </p:spPr>
      </p:pic>
      <p:pic>
        <p:nvPicPr>
          <p:cNvPr id="1029" name="Picture 5" descr="C:\Users\yasuda-shiho\Desktop\共有資料\新しいフォルダー\IMG_0701.JPG"/>
          <p:cNvPicPr>
            <a:picLocks noChangeAspect="1" noChangeArrowheads="1"/>
          </p:cNvPicPr>
          <p:nvPr/>
        </p:nvPicPr>
        <p:blipFill>
          <a:blip r:embed="rId6" cstate="print"/>
          <a:srcRect/>
          <a:stretch>
            <a:fillRect/>
          </a:stretch>
        </p:blipFill>
        <p:spPr bwMode="auto">
          <a:xfrm>
            <a:off x="4829267" y="6602277"/>
            <a:ext cx="2098742" cy="1574089"/>
          </a:xfrm>
          <a:prstGeom prst="rect">
            <a:avLst/>
          </a:prstGeom>
          <a:noFill/>
        </p:spPr>
      </p:pic>
      <p:pic>
        <p:nvPicPr>
          <p:cNvPr id="1031" name="Picture 7" descr="C:\Users\yasuda-shiho\Desktop\gazou\介護施設海藻押し葉\IMG_0207.JPG"/>
          <p:cNvPicPr>
            <a:picLocks noChangeAspect="1" noChangeArrowheads="1"/>
          </p:cNvPicPr>
          <p:nvPr/>
        </p:nvPicPr>
        <p:blipFill>
          <a:blip r:embed="rId7" cstate="print"/>
          <a:srcRect/>
          <a:stretch>
            <a:fillRect/>
          </a:stretch>
        </p:blipFill>
        <p:spPr bwMode="auto">
          <a:xfrm>
            <a:off x="4318412" y="8399213"/>
            <a:ext cx="1335377" cy="1001759"/>
          </a:xfrm>
          <a:prstGeom prst="rect">
            <a:avLst/>
          </a:prstGeom>
          <a:noFill/>
        </p:spPr>
      </p:pic>
      <p:pic>
        <p:nvPicPr>
          <p:cNvPr id="1033" name="Picture 9" descr="C:\Users\yasuda-shiho\Desktop\IMG_0231.jpg"/>
          <p:cNvPicPr>
            <a:picLocks noChangeAspect="1" noChangeArrowheads="1"/>
          </p:cNvPicPr>
          <p:nvPr/>
        </p:nvPicPr>
        <p:blipFill>
          <a:blip r:embed="rId8" cstate="print"/>
          <a:srcRect/>
          <a:stretch>
            <a:fillRect/>
          </a:stretch>
        </p:blipFill>
        <p:spPr bwMode="auto">
          <a:xfrm rot="10800000">
            <a:off x="11341914" y="8046024"/>
            <a:ext cx="1837054" cy="1377791"/>
          </a:xfrm>
          <a:prstGeom prst="rect">
            <a:avLst/>
          </a:prstGeom>
          <a:noFill/>
        </p:spPr>
      </p:pic>
      <p:pic>
        <p:nvPicPr>
          <p:cNvPr id="1034" name="Picture 10" descr="C:\Users\yasuda-shiho\Desktop\IMG_0411.JPG"/>
          <p:cNvPicPr>
            <a:picLocks noChangeAspect="1" noChangeArrowheads="1"/>
          </p:cNvPicPr>
          <p:nvPr/>
        </p:nvPicPr>
        <p:blipFill>
          <a:blip r:embed="rId9" cstate="print"/>
          <a:srcRect/>
          <a:stretch>
            <a:fillRect/>
          </a:stretch>
        </p:blipFill>
        <p:spPr bwMode="auto">
          <a:xfrm>
            <a:off x="9302531" y="8213466"/>
            <a:ext cx="921541" cy="1228491"/>
          </a:xfrm>
          <a:prstGeom prst="rect">
            <a:avLst/>
          </a:prstGeom>
          <a:noFill/>
        </p:spPr>
      </p:pic>
      <p:pic>
        <p:nvPicPr>
          <p:cNvPr id="1027" name="Picture 3" descr="C:\Users\yasuda-shiho\Desktop\共有資料\220525_R3小坂様　手づくり郷土賞認定証伝達式、懇談会\DSCN2344.JPG"/>
          <p:cNvPicPr>
            <a:picLocks noChangeAspect="1" noChangeArrowheads="1"/>
          </p:cNvPicPr>
          <p:nvPr/>
        </p:nvPicPr>
        <p:blipFill>
          <a:blip r:embed="rId10" cstate="print"/>
          <a:srcRect/>
          <a:stretch>
            <a:fillRect/>
          </a:stretch>
        </p:blipFill>
        <p:spPr bwMode="auto">
          <a:xfrm>
            <a:off x="2133783" y="6749829"/>
            <a:ext cx="2560636" cy="1920770"/>
          </a:xfrm>
          <a:prstGeom prst="rect">
            <a:avLst/>
          </a:prstGeom>
          <a:noFill/>
        </p:spPr>
      </p:pic>
      <p:pic>
        <p:nvPicPr>
          <p:cNvPr id="1035" name="Picture 11" descr="C:\Users\yasuda-shiho\Desktop\gazou\中学授業\2021年6月17日中学校資料\IMG_2803 (1).jpg"/>
          <p:cNvPicPr>
            <a:picLocks noChangeAspect="1" noChangeArrowheads="1"/>
          </p:cNvPicPr>
          <p:nvPr/>
        </p:nvPicPr>
        <p:blipFill>
          <a:blip r:embed="rId11" cstate="print"/>
          <a:srcRect/>
          <a:stretch>
            <a:fillRect/>
          </a:stretch>
        </p:blipFill>
        <p:spPr bwMode="auto">
          <a:xfrm>
            <a:off x="244139" y="6733887"/>
            <a:ext cx="1778299" cy="1185533"/>
          </a:xfrm>
          <a:prstGeom prst="rect">
            <a:avLst/>
          </a:prstGeom>
          <a:noFill/>
        </p:spPr>
      </p:pic>
      <p:pic>
        <p:nvPicPr>
          <p:cNvPr id="1030" name="Picture 6" descr="C:\Users\yasuda-shiho\Desktop\gazou\島の駅\IMG_8446.jpeg"/>
          <p:cNvPicPr>
            <a:picLocks noChangeAspect="1" noChangeArrowheads="1"/>
          </p:cNvPicPr>
          <p:nvPr/>
        </p:nvPicPr>
        <p:blipFill>
          <a:blip r:embed="rId12" cstate="print"/>
          <a:srcRect/>
          <a:stretch>
            <a:fillRect/>
          </a:stretch>
        </p:blipFill>
        <p:spPr bwMode="auto">
          <a:xfrm rot="5400000">
            <a:off x="10210100" y="8391212"/>
            <a:ext cx="1169935" cy="877451"/>
          </a:xfrm>
          <a:prstGeom prst="rect">
            <a:avLst/>
          </a:prstGeom>
          <a:noFill/>
        </p:spPr>
      </p:pic>
      <p:pic>
        <p:nvPicPr>
          <p:cNvPr id="2" name="Picture 2" descr="C:\Users\yasuda-shiho\Desktop\gazou\中学授業\中学校\IMG_4367.JPG"/>
          <p:cNvPicPr>
            <a:picLocks noChangeAspect="1" noChangeArrowheads="1"/>
          </p:cNvPicPr>
          <p:nvPr/>
        </p:nvPicPr>
        <p:blipFill>
          <a:blip r:embed="rId13" cstate="print"/>
          <a:srcRect/>
          <a:stretch>
            <a:fillRect/>
          </a:stretch>
        </p:blipFill>
        <p:spPr bwMode="auto">
          <a:xfrm>
            <a:off x="5799321" y="8268367"/>
            <a:ext cx="1484313" cy="1113486"/>
          </a:xfrm>
          <a:prstGeom prst="rect">
            <a:avLst/>
          </a:prstGeom>
          <a:noFill/>
        </p:spPr>
      </p:pic>
      <p:pic>
        <p:nvPicPr>
          <p:cNvPr id="3" name="Picture 3" descr="C:\Users\yasuda-shiho\Desktop\gazou\介護施設海藻押し葉\IMG_0700 (1).JPG"/>
          <p:cNvPicPr>
            <a:picLocks noChangeAspect="1" noChangeArrowheads="1"/>
          </p:cNvPicPr>
          <p:nvPr/>
        </p:nvPicPr>
        <p:blipFill>
          <a:blip r:embed="rId14" cstate="print"/>
          <a:srcRect/>
          <a:stretch>
            <a:fillRect/>
          </a:stretch>
        </p:blipFill>
        <p:spPr bwMode="auto">
          <a:xfrm>
            <a:off x="305254" y="8139120"/>
            <a:ext cx="1610632" cy="1207430"/>
          </a:xfrm>
          <a:prstGeom prst="rect">
            <a:avLst/>
          </a:prstGeom>
          <a:noFill/>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769</TotalTime>
  <Words>1556</Words>
  <Application>Microsoft Office PowerPoint</Application>
  <PresentationFormat>ユーザー設定</PresentationFormat>
  <Paragraphs>53</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White</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安田 志穂</dc:creator>
  <cp:lastModifiedBy>安田 志穂</cp:lastModifiedBy>
  <cp:revision>90</cp:revision>
  <cp:lastPrinted>2023-02-15T07:16:04Z</cp:lastPrinted>
  <dcterms:modified xsi:type="dcterms:W3CDTF">2023-03-03T23:11:38Z</dcterms:modified>
</cp:coreProperties>
</file>