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9" r:id="rId4"/>
    <p:sldId id="272" r:id="rId5"/>
    <p:sldId id="268" r:id="rId6"/>
    <p:sldId id="260" r:id="rId7"/>
    <p:sldId id="261" r:id="rId8"/>
    <p:sldId id="271" r:id="rId9"/>
    <p:sldId id="262" r:id="rId10"/>
    <p:sldId id="263" r:id="rId11"/>
    <p:sldId id="269" r:id="rId12"/>
    <p:sldId id="270" r:id="rId13"/>
    <p:sldId id="273" r:id="rId14"/>
    <p:sldId id="274" r:id="rId15"/>
    <p:sldId id="258" r:id="rId1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42" autoAdjust="0"/>
    <p:restoredTop sz="94660"/>
  </p:normalViewPr>
  <p:slideViewPr>
    <p:cSldViewPr snapToGrid="0">
      <p:cViewPr>
        <p:scale>
          <a:sx n="66" d="100"/>
          <a:sy n="66" d="100"/>
        </p:scale>
        <p:origin x="1788" y="4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xfrm>
            <a:off x="1143000" y="685800"/>
            <a:ext cx="4572000" cy="3429000"/>
          </a:xfrm>
          <a:prstGeom prst="rect">
            <a:avLst/>
          </a:prstGeom>
        </p:spPr>
        <p:txBody>
          <a:bodyPr/>
          <a:lstStyle/>
          <a:p>
            <a:endParaRPr/>
          </a:p>
        </p:txBody>
      </p:sp>
      <p:sp>
        <p:nvSpPr>
          <p:cNvPr id="52" name="Shape 5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defTabSz="457200" latinLnBrk="0">
      <a:defRPr sz="2200">
        <a:latin typeface="Lucida Grande"/>
        <a:ea typeface="Lucida Grande"/>
        <a:cs typeface="Lucida Grande"/>
        <a:sym typeface="Lucida Grande"/>
      </a:defRPr>
    </a:lvl2pPr>
    <a:lvl3pPr defTabSz="457200" latinLnBrk="0">
      <a:defRPr sz="2200">
        <a:latin typeface="Lucida Grande"/>
        <a:ea typeface="Lucida Grande"/>
        <a:cs typeface="Lucida Grande"/>
        <a:sym typeface="Lucida Grande"/>
      </a:defRPr>
    </a:lvl3pPr>
    <a:lvl4pPr defTabSz="457200" latinLnBrk="0">
      <a:defRPr sz="2200">
        <a:latin typeface="Lucida Grande"/>
        <a:ea typeface="Lucida Grande"/>
        <a:cs typeface="Lucida Grande"/>
        <a:sym typeface="Lucida Grande"/>
      </a:defRPr>
    </a:lvl4pPr>
    <a:lvl5pPr defTabSz="457200" latinLnBrk="0">
      <a:defRPr sz="2200">
        <a:latin typeface="Lucida Grande"/>
        <a:ea typeface="Lucida Grande"/>
        <a:cs typeface="Lucida Grande"/>
        <a:sym typeface="Lucida Grande"/>
      </a:defRPr>
    </a:lvl5pPr>
    <a:lvl6pPr defTabSz="457200" latinLnBrk="0">
      <a:defRPr sz="2200">
        <a:latin typeface="Lucida Grande"/>
        <a:ea typeface="Lucida Grande"/>
        <a:cs typeface="Lucida Grande"/>
        <a:sym typeface="Lucida Grande"/>
      </a:defRPr>
    </a:lvl6pPr>
    <a:lvl7pPr defTabSz="457200" latinLnBrk="0">
      <a:defRPr sz="2200">
        <a:latin typeface="Lucida Grande"/>
        <a:ea typeface="Lucida Grande"/>
        <a:cs typeface="Lucida Grande"/>
        <a:sym typeface="Lucida Grande"/>
      </a:defRPr>
    </a:lvl7pPr>
    <a:lvl8pPr defTabSz="457200" latinLnBrk="0">
      <a:defRPr sz="2200">
        <a:latin typeface="Lucida Grande"/>
        <a:ea typeface="Lucida Grande"/>
        <a:cs typeface="Lucida Grande"/>
        <a:sym typeface="Lucida Grande"/>
      </a:defRPr>
    </a:lvl8pPr>
    <a:lvl9pPr defTabSz="457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タイトル&amp;サブタイトル">
    <p:spTree>
      <p:nvGrpSpPr>
        <p:cNvPr id="1" name=""/>
        <p:cNvGrpSpPr/>
        <p:nvPr/>
      </p:nvGrpSpPr>
      <p:grpSpPr>
        <a:xfrm>
          <a:off x="0" y="0"/>
          <a:ext cx="0" cy="0"/>
          <a:chOff x="0" y="0"/>
          <a:chExt cx="0" cy="0"/>
        </a:xfrm>
      </p:grpSpPr>
      <p:sp>
        <p:nvSpPr>
          <p:cNvPr id="6" name="タイトルテキスト"/>
          <p:cNvSpPr txBox="1">
            <a:spLocks noGrp="1"/>
          </p:cNvSpPr>
          <p:nvPr>
            <p:ph type="title"/>
          </p:nvPr>
        </p:nvSpPr>
        <p:spPr>
          <a:xfrm>
            <a:off x="1270000" y="1638300"/>
            <a:ext cx="10464800" cy="3302000"/>
          </a:xfrm>
          <a:prstGeom prst="rect">
            <a:avLst/>
          </a:prstGeom>
        </p:spPr>
        <p:txBody>
          <a:bodyPr anchor="b"/>
          <a:lstStyle/>
          <a:p>
            <a:r>
              <a:t>タイトルテキスト</a:t>
            </a:r>
          </a:p>
        </p:txBody>
      </p:sp>
      <p:sp>
        <p:nvSpPr>
          <p:cNvPr id="7" name="本文レベル1…"/>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本文レベル1</a:t>
            </a:r>
          </a:p>
          <a:p>
            <a:pPr lvl="1"/>
            <a:r>
              <a:t>本文レベル2</a:t>
            </a:r>
          </a:p>
          <a:p>
            <a:pPr lvl="2"/>
            <a:r>
              <a:t>本文レベル3</a:t>
            </a:r>
          </a:p>
          <a:p>
            <a:pPr lvl="3"/>
            <a:r>
              <a:t>本文レベル4</a:t>
            </a:r>
          </a:p>
          <a:p>
            <a:pPr lvl="4"/>
            <a:r>
              <a:t>本文レベル5</a:t>
            </a:r>
          </a:p>
        </p:txBody>
      </p:sp>
      <p:sp>
        <p:nvSpPr>
          <p:cNvPr id="8" name="スライド番号"/>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47" name="イメージ"/>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4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5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15" name="タイトルテキスト"/>
          <p:cNvSpPr txBox="1">
            <a:spLocks noGrp="1"/>
          </p:cNvSpPr>
          <p:nvPr>
            <p:ph type="title"/>
          </p:nvPr>
        </p:nvSpPr>
        <p:spPr>
          <a:xfrm>
            <a:off x="1270000" y="3225800"/>
            <a:ext cx="10464800" cy="3302000"/>
          </a:xfrm>
          <a:prstGeom prst="rect">
            <a:avLst/>
          </a:prstGeom>
        </p:spPr>
        <p:txBody>
          <a:bodyPr/>
          <a:lstStyle/>
          <a:p>
            <a:r>
              <a:t>タイトルテキスト</a:t>
            </a:r>
          </a:p>
        </p:txBody>
      </p:sp>
      <p:sp>
        <p:nvSpPr>
          <p:cNvPr id="1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18" name="イメージ"/>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19" name="タイトルテキスト"/>
          <p:cNvSpPr txBox="1">
            <a:spLocks noGrp="1"/>
          </p:cNvSpPr>
          <p:nvPr>
            <p:ph type="title"/>
          </p:nvPr>
        </p:nvSpPr>
        <p:spPr>
          <a:xfrm>
            <a:off x="952500" y="635000"/>
            <a:ext cx="5334000" cy="3987800"/>
          </a:xfrm>
          <a:prstGeom prst="rect">
            <a:avLst/>
          </a:prstGeom>
        </p:spPr>
        <p:txBody>
          <a:bodyPr anchor="b"/>
          <a:lstStyle>
            <a:lvl1pPr>
              <a:defRPr sz="6000"/>
            </a:lvl1pPr>
          </a:lstStyle>
          <a:p>
            <a:r>
              <a:t>タイトルテキスト</a:t>
            </a:r>
          </a:p>
        </p:txBody>
      </p:sp>
      <p:sp>
        <p:nvSpPr>
          <p:cNvPr id="20" name="本文レベル1…"/>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本文レベル1</a:t>
            </a:r>
          </a:p>
          <a:p>
            <a:pPr lvl="1"/>
            <a:r>
              <a:t>本文レベル2</a:t>
            </a:r>
          </a:p>
          <a:p>
            <a:pPr lvl="2"/>
            <a:r>
              <a:t>本文レベル3</a:t>
            </a:r>
          </a:p>
          <a:p>
            <a:pPr lvl="3"/>
            <a:r>
              <a:t>本文レベル4</a:t>
            </a:r>
          </a:p>
          <a:p>
            <a:pPr lvl="4"/>
            <a:r>
              <a:t>本文レベル5</a:t>
            </a:r>
          </a:p>
        </p:txBody>
      </p:sp>
      <p:sp>
        <p:nvSpPr>
          <p:cNvPr id="2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23" name="タイトルテキスト"/>
          <p:cNvSpPr txBox="1">
            <a:spLocks noGrp="1"/>
          </p:cNvSpPr>
          <p:nvPr>
            <p:ph type="title"/>
          </p:nvPr>
        </p:nvSpPr>
        <p:spPr>
          <a:prstGeom prst="rect">
            <a:avLst/>
          </a:prstGeom>
        </p:spPr>
        <p:txBody>
          <a:bodyPr/>
          <a:lstStyle/>
          <a:p>
            <a:r>
              <a:t>タイトルテキスト</a:t>
            </a:r>
          </a:p>
        </p:txBody>
      </p:sp>
      <p:sp>
        <p:nvSpPr>
          <p:cNvPr id="2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26" name="タイトルテキスト"/>
          <p:cNvSpPr txBox="1">
            <a:spLocks noGrp="1"/>
          </p:cNvSpPr>
          <p:nvPr>
            <p:ph type="title"/>
          </p:nvPr>
        </p:nvSpPr>
        <p:spPr>
          <a:prstGeom prst="rect">
            <a:avLst/>
          </a:prstGeom>
        </p:spPr>
        <p:txBody>
          <a:bodyPr/>
          <a:lstStyle/>
          <a:p>
            <a:r>
              <a:t>タイトルテキスト</a:t>
            </a:r>
          </a:p>
        </p:txBody>
      </p:sp>
      <p:sp>
        <p:nvSpPr>
          <p:cNvPr id="27"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2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30" name="イメージ"/>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31" name="タイトルテキスト"/>
          <p:cNvSpPr txBox="1">
            <a:spLocks noGrp="1"/>
          </p:cNvSpPr>
          <p:nvPr>
            <p:ph type="title"/>
          </p:nvPr>
        </p:nvSpPr>
        <p:spPr>
          <a:prstGeom prst="rect">
            <a:avLst/>
          </a:prstGeom>
        </p:spPr>
        <p:txBody>
          <a:bodyPr/>
          <a:lstStyle/>
          <a:p>
            <a:r>
              <a:t>タイトルテキスト</a:t>
            </a:r>
          </a:p>
        </p:txBody>
      </p:sp>
      <p:sp>
        <p:nvSpPr>
          <p:cNvPr id="32" name="本文レベル1…"/>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本文レベル1</a:t>
            </a:r>
          </a:p>
          <a:p>
            <a:pPr lvl="1"/>
            <a:r>
              <a:t>本文レベル2</a:t>
            </a:r>
          </a:p>
          <a:p>
            <a:pPr lvl="2"/>
            <a:r>
              <a:t>本文レベル3</a:t>
            </a:r>
          </a:p>
          <a:p>
            <a:pPr lvl="3"/>
            <a:r>
              <a:t>本文レベル4</a:t>
            </a:r>
          </a:p>
          <a:p>
            <a:pPr lvl="4"/>
            <a:r>
              <a:t>本文レベル5</a:t>
            </a:r>
          </a:p>
        </p:txBody>
      </p:sp>
      <p:sp>
        <p:nvSpPr>
          <p:cNvPr id="33" name="スライド番号"/>
          <p:cNvSpPr txBox="1">
            <a:spLocks noGrp="1"/>
          </p:cNvSpPr>
          <p:nvPr>
            <p:ph type="sldNum" sz="quarter" idx="2"/>
          </p:nvPr>
        </p:nvSpPr>
        <p:spPr>
          <a:xfrm>
            <a:off x="6308360" y="9296400"/>
            <a:ext cx="381306" cy="304800"/>
          </a:xfrm>
          <a:prstGeom prst="rect">
            <a:avLst/>
          </a:prstGeom>
        </p:spPr>
        <p:txBody>
          <a:bodyPr/>
          <a:lstStyle>
            <a:lvl1pPr>
              <a:defRPr>
                <a:latin typeface="+mn-lt"/>
                <a:ea typeface="+mn-ea"/>
                <a:cs typeface="+mn-cs"/>
                <a:sym typeface="ヒラギノ角ゴ ProN W3"/>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35" name="本文レベル1…"/>
          <p:cNvSpPr txBox="1">
            <a:spLocks noGrp="1"/>
          </p:cNvSpPr>
          <p:nvPr>
            <p:ph type="body" idx="1"/>
          </p:nvPr>
        </p:nvSpPr>
        <p:spPr>
          <a:xfrm>
            <a:off x="952500" y="1270000"/>
            <a:ext cx="11099800" cy="7213600"/>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3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
        <p:nvSpPr>
          <p:cNvPr id="38" name="イメージ"/>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39" name="イメージ"/>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40" name="イメージ"/>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4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43" name="四角形"/>
          <p:cNvSpPr txBox="1">
            <a:spLocks noGrp="1"/>
          </p:cNvSpPr>
          <p:nvPr>
            <p:ph type="body" sz="quarter" idx="13"/>
          </p:nvPr>
        </p:nvSpPr>
        <p:spPr>
          <a:xfrm>
            <a:off x="1270000" y="4267200"/>
            <a:ext cx="10464800" cy="609600"/>
          </a:xfrm>
          <a:prstGeom prst="rect">
            <a:avLst/>
          </a:prstGeom>
        </p:spPr>
        <p:txBody>
          <a:bodyPr>
            <a:noAutofit/>
          </a:bodyPr>
          <a:lstStyle>
            <a:lvl1pPr marL="0" indent="0" algn="ctr">
              <a:spcBef>
                <a:spcPts val="0"/>
              </a:spcBef>
              <a:buSzTx/>
              <a:buNone/>
              <a:defRPr sz="3400"/>
            </a:lvl1pPr>
          </a:lstStyle>
          <a:p>
            <a:r>
              <a:t> </a:t>
            </a:r>
          </a:p>
        </p:txBody>
      </p:sp>
      <p:sp>
        <p:nvSpPr>
          <p:cNvPr id="44" name="本文レベル1…"/>
          <p:cNvSpPr txBox="1">
            <a:spLocks noGrp="1"/>
          </p:cNvSpPr>
          <p:nvPr>
            <p:ph type="body" sz="quarter" idx="1"/>
          </p:nvPr>
        </p:nvSpPr>
        <p:spPr>
          <a:xfrm>
            <a:off x="1270000" y="6362700"/>
            <a:ext cx="10464800" cy="457200"/>
          </a:xfrm>
          <a:prstGeom prst="rect">
            <a:avLst/>
          </a:prstGeom>
        </p:spPr>
        <p:txBody>
          <a:bodyPr anchor="t"/>
          <a:lstStyle>
            <a:lvl1pPr marL="0" indent="0" algn="ctr">
              <a:spcBef>
                <a:spcPts val="0"/>
              </a:spcBef>
              <a:buSzTx/>
              <a:buNone/>
              <a:defRPr sz="2400"/>
            </a:lvl1pPr>
            <a:lvl2pPr marL="777875" indent="-333375" algn="ctr">
              <a:spcBef>
                <a:spcPts val="0"/>
              </a:spcBef>
              <a:defRPr sz="2400"/>
            </a:lvl2pPr>
            <a:lvl3pPr marL="1222375" indent="-333375" algn="ctr">
              <a:spcBef>
                <a:spcPts val="0"/>
              </a:spcBef>
              <a:defRPr sz="2400"/>
            </a:lvl3pPr>
            <a:lvl4pPr marL="1666875" indent="-333375" algn="ctr">
              <a:spcBef>
                <a:spcPts val="0"/>
              </a:spcBef>
              <a:defRPr sz="2400"/>
            </a:lvl4pPr>
            <a:lvl5pPr marL="2111375" indent="-333375" algn="ctr">
              <a:spcBef>
                <a:spcPts val="0"/>
              </a:spcBef>
              <a:defRPr sz="2400"/>
            </a:lvl5pPr>
          </a:lstStyle>
          <a:p>
            <a:r>
              <a:t>本文レベル1</a:t>
            </a:r>
          </a:p>
          <a:p>
            <a:pPr lvl="1"/>
            <a:r>
              <a:t>本文レベル2</a:t>
            </a:r>
          </a:p>
          <a:p>
            <a:pPr lvl="2"/>
            <a:r>
              <a:t>本文レベル3</a:t>
            </a:r>
          </a:p>
          <a:p>
            <a:pPr lvl="3"/>
            <a:r>
              <a:t>本文レベル4</a:t>
            </a:r>
          </a:p>
          <a:p>
            <a:pPr lvl="4"/>
            <a:r>
              <a:t>本文レベル5</a:t>
            </a:r>
          </a:p>
        </p:txBody>
      </p:sp>
      <p:sp>
        <p:nvSpPr>
          <p:cNvPr id="4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タイトルテキスト"/>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タイトルテキスト</a:t>
            </a:r>
          </a:p>
        </p:txBody>
      </p:sp>
      <p:sp>
        <p:nvSpPr>
          <p:cNvPr id="3" name="本文レベル1…"/>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本文レベル1</a:t>
            </a:r>
          </a:p>
          <a:p>
            <a:pPr lvl="1"/>
            <a:r>
              <a:t>本文レベル2</a:t>
            </a:r>
          </a:p>
          <a:p>
            <a:pPr lvl="2"/>
            <a:r>
              <a:t>本文レベル3</a:t>
            </a:r>
          </a:p>
          <a:p>
            <a:pPr lvl="3"/>
            <a:r>
              <a:t>本文レベル4</a:t>
            </a:r>
          </a:p>
          <a:p>
            <a:pPr lvl="4"/>
            <a:r>
              <a:t>本文レベル5</a:t>
            </a:r>
          </a:p>
        </p:txBody>
      </p:sp>
      <p:sp>
        <p:nvSpPr>
          <p:cNvPr id="4" name="スライド番号"/>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利尻町協力隊パワポテンプレ_2_アートボード 1 のコピー 3.jpg" descr="利尻町協力隊パワポテンプレ_2_アートボード 1 のコピー 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16092" y="0"/>
            <a:ext cx="13607956" cy="9752356"/>
          </a:xfrm>
          <a:prstGeom prst="rect">
            <a:avLst/>
          </a:prstGeom>
          <a:ln w="12700">
            <a:miter lim="400000"/>
          </a:ln>
        </p:spPr>
      </p:pic>
      <p:sp>
        <p:nvSpPr>
          <p:cNvPr id="55" name="出身：…"/>
          <p:cNvSpPr txBox="1"/>
          <p:nvPr/>
        </p:nvSpPr>
        <p:spPr>
          <a:xfrm>
            <a:off x="1630350" y="2542129"/>
            <a:ext cx="1268741" cy="4106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defTabSz="457200">
              <a:lnSpc>
                <a:spcPct val="300000"/>
              </a:lnSpc>
              <a:defRPr sz="1800">
                <a:latin typeface="ヒラギノ角ゴ ProN W6"/>
                <a:ea typeface="ヒラギノ角ゴ ProN W6"/>
                <a:cs typeface="ヒラギノ角ゴ ProN W6"/>
                <a:sym typeface="ヒラギノ角ゴ ProN W6"/>
              </a:defRPr>
            </a:pPr>
            <a:r>
              <a:rPr dirty="0" err="1"/>
              <a:t>出身</a:t>
            </a:r>
            <a:r>
              <a:rPr dirty="0"/>
              <a:t>：</a:t>
            </a:r>
          </a:p>
          <a:p>
            <a:pPr algn="r" defTabSz="457200">
              <a:lnSpc>
                <a:spcPct val="300000"/>
              </a:lnSpc>
              <a:defRPr sz="1800">
                <a:latin typeface="ヒラギノ角ゴ ProN W6"/>
                <a:ea typeface="ヒラギノ角ゴ ProN W6"/>
                <a:cs typeface="ヒラギノ角ゴ ProN W6"/>
                <a:sym typeface="ヒラギノ角ゴ ProN W6"/>
              </a:defRPr>
            </a:pPr>
            <a:r>
              <a:rPr dirty="0" err="1"/>
              <a:t>活動場所</a:t>
            </a:r>
            <a:r>
              <a:rPr dirty="0"/>
              <a:t>：</a:t>
            </a:r>
          </a:p>
          <a:p>
            <a:pPr algn="r" defTabSz="457200">
              <a:lnSpc>
                <a:spcPct val="300000"/>
              </a:lnSpc>
              <a:defRPr sz="1800">
                <a:latin typeface="ヒラギノ角ゴ ProN W6"/>
                <a:ea typeface="ヒラギノ角ゴ ProN W6"/>
                <a:cs typeface="ヒラギノ角ゴ ProN W6"/>
                <a:sym typeface="ヒラギノ角ゴ ProN W6"/>
              </a:defRPr>
            </a:pPr>
            <a:r>
              <a:rPr dirty="0" err="1"/>
              <a:t>活動内容</a:t>
            </a:r>
            <a:r>
              <a:rPr dirty="0"/>
              <a:t>：</a:t>
            </a:r>
          </a:p>
          <a:p>
            <a:pPr algn="r" defTabSz="457200">
              <a:lnSpc>
                <a:spcPct val="300000"/>
              </a:lnSpc>
              <a:defRPr sz="1800">
                <a:latin typeface="ヒラギノ角ゴ ProN W6"/>
                <a:ea typeface="ヒラギノ角ゴ ProN W6"/>
                <a:cs typeface="ヒラギノ角ゴ ProN W6"/>
                <a:sym typeface="ヒラギノ角ゴ ProN W6"/>
              </a:defRPr>
            </a:pPr>
            <a:endParaRPr dirty="0"/>
          </a:p>
          <a:p>
            <a:pPr algn="r" defTabSz="457200">
              <a:lnSpc>
                <a:spcPct val="300000"/>
              </a:lnSpc>
              <a:defRPr sz="1800">
                <a:latin typeface="ヒラギノ角ゴ ProN W6"/>
                <a:ea typeface="ヒラギノ角ゴ ProN W6"/>
                <a:cs typeface="ヒラギノ角ゴ ProN W6"/>
                <a:sym typeface="ヒラギノ角ゴ ProN W6"/>
              </a:defRPr>
            </a:pPr>
            <a:r>
              <a:rPr dirty="0" err="1"/>
              <a:t>任期</a:t>
            </a:r>
            <a:r>
              <a:rPr dirty="0"/>
              <a:t>：</a:t>
            </a:r>
          </a:p>
        </p:txBody>
      </p:sp>
      <p:sp>
        <p:nvSpPr>
          <p:cNvPr id="56" name="埼玉県…"/>
          <p:cNvSpPr txBox="1"/>
          <p:nvPr/>
        </p:nvSpPr>
        <p:spPr>
          <a:xfrm>
            <a:off x="2872038" y="2575832"/>
            <a:ext cx="4359834" cy="4175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457200">
              <a:lnSpc>
                <a:spcPct val="209999"/>
              </a:lnSpc>
              <a:defRPr>
                <a:latin typeface="ヒラギノ角ゴ ProN W6"/>
                <a:ea typeface="ヒラギノ角ゴ ProN W6"/>
                <a:cs typeface="ヒラギノ角ゴ ProN W6"/>
                <a:sym typeface="ヒラギノ角ゴ ProN W6"/>
              </a:defRPr>
            </a:pPr>
            <a:r>
              <a:rPr lang="ja-JP" altLang="en-US" sz="2600" dirty="0"/>
              <a:t>北海道　砂川市</a:t>
            </a:r>
            <a:endParaRPr sz="2600" dirty="0"/>
          </a:p>
          <a:p>
            <a:pPr algn="l" defTabSz="457200">
              <a:lnSpc>
                <a:spcPct val="209999"/>
              </a:lnSpc>
              <a:defRPr>
                <a:latin typeface="ヒラギノ角ゴ ProN W6"/>
                <a:ea typeface="ヒラギノ角ゴ ProN W6"/>
                <a:cs typeface="ヒラギノ角ゴ ProN W6"/>
                <a:sym typeface="ヒラギノ角ゴ ProN W6"/>
              </a:defRPr>
            </a:pPr>
            <a:r>
              <a:rPr lang="ja-JP" altLang="en-US" sz="2600" dirty="0"/>
              <a:t>利尻町</a:t>
            </a:r>
            <a:endParaRPr sz="2600" dirty="0"/>
          </a:p>
          <a:p>
            <a:pPr algn="l" defTabSz="457200">
              <a:lnSpc>
                <a:spcPct val="209999"/>
              </a:lnSpc>
              <a:defRPr>
                <a:latin typeface="ヒラギノ角ゴ ProN W6"/>
                <a:ea typeface="ヒラギノ角ゴ ProN W6"/>
                <a:cs typeface="ヒラギノ角ゴ ProN W6"/>
                <a:sym typeface="ヒラギノ角ゴ ProN W6"/>
              </a:defRPr>
            </a:pPr>
            <a:r>
              <a:rPr lang="ja-JP" altLang="en-US" sz="2600" dirty="0"/>
              <a:t>観光協会事務局業務全般</a:t>
            </a:r>
            <a:endParaRPr lang="en-US" altLang="ja-JP" sz="2600" dirty="0"/>
          </a:p>
          <a:p>
            <a:pPr algn="l" defTabSz="457200">
              <a:lnSpc>
                <a:spcPct val="209999"/>
              </a:lnSpc>
              <a:defRPr>
                <a:latin typeface="ヒラギノ角ゴ ProN W6"/>
                <a:ea typeface="ヒラギノ角ゴ ProN W6"/>
                <a:cs typeface="ヒラギノ角ゴ ProN W6"/>
                <a:sym typeface="ヒラギノ角ゴ ProN W6"/>
              </a:defRPr>
            </a:pPr>
            <a:endParaRPr sz="2600" dirty="0"/>
          </a:p>
          <a:p>
            <a:pPr algn="l" defTabSz="457200">
              <a:lnSpc>
                <a:spcPct val="209999"/>
              </a:lnSpc>
              <a:defRPr>
                <a:latin typeface="ヒラギノ角ゴ ProN W6"/>
                <a:ea typeface="ヒラギノ角ゴ ProN W6"/>
                <a:cs typeface="ヒラギノ角ゴ ProN W6"/>
                <a:sym typeface="ヒラギノ角ゴ ProN W6"/>
              </a:defRPr>
            </a:pPr>
            <a:r>
              <a:rPr sz="2600" dirty="0"/>
              <a:t>202</a:t>
            </a:r>
            <a:r>
              <a:rPr lang="en-US" altLang="ja-JP" sz="2600" dirty="0"/>
              <a:t>1</a:t>
            </a:r>
            <a:r>
              <a:rPr sz="2600" dirty="0"/>
              <a:t>年</a:t>
            </a:r>
            <a:r>
              <a:rPr lang="en-US" altLang="ja-JP" sz="2600" dirty="0"/>
              <a:t>2</a:t>
            </a:r>
            <a:r>
              <a:rPr sz="2600" dirty="0"/>
              <a:t>月末まで</a:t>
            </a:r>
            <a:r>
              <a:rPr lang="ja-JP" altLang="en-US" sz="2600" dirty="0"/>
              <a:t>　でした。</a:t>
            </a:r>
            <a:endParaRPr sz="2600" dirty="0"/>
          </a:p>
        </p:txBody>
      </p:sp>
      <p:sp>
        <p:nvSpPr>
          <p:cNvPr id="57" name="りしりん"/>
          <p:cNvSpPr txBox="1"/>
          <p:nvPr/>
        </p:nvSpPr>
        <p:spPr>
          <a:xfrm>
            <a:off x="787428" y="609935"/>
            <a:ext cx="3587613"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lang="ja-JP" altLang="en-US" sz="4400" dirty="0"/>
              <a:t>宇佐美 翔太</a:t>
            </a:r>
            <a:endParaRPr sz="4400" dirty="0"/>
          </a:p>
        </p:txBody>
      </p:sp>
      <p:sp>
        <p:nvSpPr>
          <p:cNvPr id="58" name="地域おこし協力隊…"/>
          <p:cNvSpPr txBox="1"/>
          <p:nvPr/>
        </p:nvSpPr>
        <p:spPr>
          <a:xfrm>
            <a:off x="10549154" y="965200"/>
            <a:ext cx="2246305" cy="731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defTabSz="457200">
              <a:lnSpc>
                <a:spcPct val="80000"/>
              </a:lnSpc>
              <a:defRPr sz="1700"/>
            </a:pPr>
            <a:r>
              <a:rPr dirty="0" err="1"/>
              <a:t>地域おこし協力隊</a:t>
            </a:r>
            <a:endParaRPr lang="en-US" dirty="0"/>
          </a:p>
          <a:p>
            <a:pPr algn="r" defTabSz="457200">
              <a:lnSpc>
                <a:spcPct val="80000"/>
              </a:lnSpc>
              <a:defRPr sz="1700"/>
            </a:pPr>
            <a:endParaRPr dirty="0"/>
          </a:p>
          <a:p>
            <a:pPr algn="r" defTabSz="457200">
              <a:lnSpc>
                <a:spcPct val="80000"/>
              </a:lnSpc>
              <a:defRPr sz="1700"/>
            </a:pPr>
            <a:r>
              <a:rPr dirty="0" err="1"/>
              <a:t>発表資料</a:t>
            </a:r>
            <a:endParaRPr dirty="0"/>
          </a:p>
        </p:txBody>
      </p:sp>
      <p:sp>
        <p:nvSpPr>
          <p:cNvPr id="59" name="北海道 利尻町"/>
          <p:cNvSpPr txBox="1"/>
          <p:nvPr/>
        </p:nvSpPr>
        <p:spPr>
          <a:xfrm>
            <a:off x="10286572" y="80409"/>
            <a:ext cx="2508887" cy="450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defTabSz="457200">
              <a:lnSpc>
                <a:spcPct val="300000"/>
              </a:lnSpc>
              <a:defRPr sz="2700"/>
            </a:lvl1pPr>
          </a:lstStyle>
          <a:p>
            <a:r>
              <a:rPr dirty="0" err="1"/>
              <a:t>北海道</a:t>
            </a:r>
            <a:r>
              <a:rPr dirty="0"/>
              <a:t> </a:t>
            </a:r>
            <a:r>
              <a:rPr dirty="0" err="1"/>
              <a:t>利尻町</a:t>
            </a:r>
            <a:endParaRPr dirty="0"/>
          </a:p>
        </p:txBody>
      </p:sp>
      <p:sp>
        <p:nvSpPr>
          <p:cNvPr id="60" name="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
          <p:cNvSpPr txBox="1"/>
          <p:nvPr/>
        </p:nvSpPr>
        <p:spPr>
          <a:xfrm>
            <a:off x="1859633" y="7157092"/>
            <a:ext cx="9500144" cy="1351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just" defTabSz="457200">
              <a:lnSpc>
                <a:spcPct val="140000"/>
              </a:lnSpc>
              <a:defRPr sz="1800">
                <a:latin typeface="ヒラギノ角ゴ ProN W6"/>
                <a:ea typeface="ヒラギノ角ゴ ProN W6"/>
                <a:cs typeface="ヒラギノ角ゴ ProN W6"/>
                <a:sym typeface="ヒラギノ角ゴ ProN W6"/>
              </a:defRPr>
            </a:lvl1pPr>
          </a:lstStyle>
          <a:p>
            <a:r>
              <a:rPr lang="ja-JP" altLang="en-US" dirty="0"/>
              <a:t>　</a:t>
            </a:r>
            <a:r>
              <a:rPr lang="ja-JP" altLang="en-US" sz="2400" dirty="0"/>
              <a:t>利尻生活４年目突入！！</a:t>
            </a:r>
            <a:endParaRPr lang="en-US" altLang="ja-JP" sz="2400" dirty="0"/>
          </a:p>
          <a:p>
            <a:r>
              <a:rPr lang="ja-JP" altLang="en-US" sz="2000" dirty="0"/>
              <a:t>　先日無事３年間の勤めを終えることができました。ありがとうございます！</a:t>
            </a:r>
            <a:endParaRPr lang="en-US" altLang="ja-JP" sz="2000" dirty="0"/>
          </a:p>
          <a:p>
            <a:endParaRPr lang="en-US" altLang="ja-JP" dirty="0"/>
          </a:p>
        </p:txBody>
      </p:sp>
      <p:pic>
        <p:nvPicPr>
          <p:cNvPr id="61" name="イメージ" descr="イメージ"/>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428" y="6496540"/>
            <a:ext cx="9638555" cy="650653"/>
          </a:xfrm>
          <a:prstGeom prst="rect">
            <a:avLst/>
          </a:prstGeom>
          <a:ln w="12700">
            <a:miter lim="400000"/>
          </a:ln>
        </p:spPr>
      </p:pic>
      <p:sp>
        <p:nvSpPr>
          <p:cNvPr id="62" name="円形"/>
          <p:cNvSpPr/>
          <p:nvPr/>
        </p:nvSpPr>
        <p:spPr>
          <a:xfrm>
            <a:off x="6898085" y="1447125"/>
            <a:ext cx="5312550" cy="5312550"/>
          </a:xfrm>
          <a:prstGeom prst="ellipse">
            <a:avLst/>
          </a:prstGeom>
          <a:solidFill>
            <a:srgbClr val="359F7C"/>
          </a:solidFill>
          <a:ln w="12700">
            <a:miter lim="400000"/>
          </a:ln>
        </p:spPr>
        <p:txBody>
          <a:bodyPr lIns="50800" tIns="50800" rIns="50800" bIns="50800" anchor="ctr"/>
          <a:lstStyle/>
          <a:p>
            <a:endParaRPr/>
          </a:p>
        </p:txBody>
      </p:sp>
      <p:sp>
        <p:nvSpPr>
          <p:cNvPr id="63" name="円形"/>
          <p:cNvSpPr/>
          <p:nvPr/>
        </p:nvSpPr>
        <p:spPr>
          <a:xfrm>
            <a:off x="7025326" y="1618342"/>
            <a:ext cx="5005815" cy="5005815"/>
          </a:xfrm>
          <a:prstGeom prst="ellipse">
            <a:avLst/>
          </a:prstGeom>
          <a:blipFill>
            <a:blip r:embed="rId4" cstate="print">
              <a:extLst>
                <a:ext uri="{28A0092B-C50C-407E-A947-70E740481C1C}">
                  <a14:useLocalDpi xmlns:a14="http://schemas.microsoft.com/office/drawing/2010/main" val="0"/>
                </a:ext>
              </a:extLst>
            </a:blip>
            <a:stretch>
              <a:fillRect/>
            </a:stretch>
          </a:blipFill>
          <a:ln w="12700">
            <a:miter lim="400000"/>
          </a:ln>
        </p:spPr>
        <p:txBody>
          <a:bodyPr lIns="50800" tIns="50800" rIns="50800" bIns="50800" anchor="ctr"/>
          <a:lstStyle/>
          <a:p>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jpg" descr="g.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14504" y="1011"/>
            <a:ext cx="13607954" cy="9752589"/>
          </a:xfrm>
          <a:prstGeom prst="rect">
            <a:avLst/>
          </a:prstGeom>
          <a:ln w="12700">
            <a:miter lim="400000"/>
          </a:ln>
        </p:spPr>
      </p:pic>
      <p:sp>
        <p:nvSpPr>
          <p:cNvPr id="67" name="活動内容"/>
          <p:cNvSpPr txBox="1"/>
          <p:nvPr/>
        </p:nvSpPr>
        <p:spPr>
          <a:xfrm>
            <a:off x="787428" y="661255"/>
            <a:ext cx="3587613" cy="64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dirty="0" err="1"/>
              <a:t>活動</a:t>
            </a:r>
            <a:r>
              <a:rPr lang="ja-JP" altLang="en-US" dirty="0"/>
              <a:t>報告</a:t>
            </a:r>
            <a:endParaRPr dirty="0"/>
          </a:p>
        </p:txBody>
      </p:sp>
      <p:sp>
        <p:nvSpPr>
          <p:cNvPr id="70" name="地域おこし協力隊…"/>
          <p:cNvSpPr txBox="1"/>
          <p:nvPr/>
        </p:nvSpPr>
        <p:spPr>
          <a:xfrm>
            <a:off x="10549154" y="907609"/>
            <a:ext cx="2246305"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defTabSz="457200">
              <a:lnSpc>
                <a:spcPct val="80000"/>
              </a:lnSpc>
              <a:defRPr sz="1700"/>
            </a:pPr>
            <a:r>
              <a:rPr dirty="0" err="1"/>
              <a:t>地域おこし協力隊</a:t>
            </a:r>
            <a:endParaRPr dirty="0"/>
          </a:p>
          <a:p>
            <a:pPr algn="r" defTabSz="457200">
              <a:lnSpc>
                <a:spcPct val="80000"/>
              </a:lnSpc>
              <a:defRPr sz="1700"/>
            </a:pPr>
            <a:r>
              <a:rPr dirty="0" err="1"/>
              <a:t>発表資料</a:t>
            </a:r>
            <a:endParaRPr dirty="0"/>
          </a:p>
        </p:txBody>
      </p:sp>
      <p:sp>
        <p:nvSpPr>
          <p:cNvPr id="71" name="北海道 利尻町"/>
          <p:cNvSpPr txBox="1"/>
          <p:nvPr/>
        </p:nvSpPr>
        <p:spPr>
          <a:xfrm>
            <a:off x="10286572" y="39155"/>
            <a:ext cx="2508887" cy="450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defTabSz="457200">
              <a:lnSpc>
                <a:spcPct val="300000"/>
              </a:lnSpc>
              <a:defRPr sz="2700"/>
            </a:lvl1pPr>
          </a:lstStyle>
          <a:p>
            <a:r>
              <a:rPr dirty="0" err="1"/>
              <a:t>北海道</a:t>
            </a:r>
            <a:r>
              <a:rPr dirty="0"/>
              <a:t> </a:t>
            </a:r>
            <a:r>
              <a:rPr dirty="0" err="1"/>
              <a:t>利尻町</a:t>
            </a:r>
            <a:endParaRPr dirty="0"/>
          </a:p>
        </p:txBody>
      </p:sp>
      <p:pic>
        <p:nvPicPr>
          <p:cNvPr id="3" name="図 2">
            <a:extLst>
              <a:ext uri="{FF2B5EF4-FFF2-40B4-BE49-F238E27FC236}">
                <a16:creationId xmlns:a16="http://schemas.microsoft.com/office/drawing/2014/main" id="{2B36A502-BDFA-47C1-B6B2-C65D7F7D82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446" y="2540394"/>
            <a:ext cx="5864383" cy="4434146"/>
          </a:xfrm>
          <a:prstGeom prst="rect">
            <a:avLst/>
          </a:prstGeom>
        </p:spPr>
      </p:pic>
      <p:sp>
        <p:nvSpPr>
          <p:cNvPr id="15" name="テキストテキストテキストテキストテキストテキストテキストテキストテキストテキストテキストテキストテキスト">
            <a:extLst>
              <a:ext uri="{FF2B5EF4-FFF2-40B4-BE49-F238E27FC236}">
                <a16:creationId xmlns:a16="http://schemas.microsoft.com/office/drawing/2014/main" id="{C3657132-02F8-4729-8781-CACFC9CA0175}"/>
              </a:ext>
            </a:extLst>
          </p:cNvPr>
          <p:cNvSpPr txBox="1"/>
          <p:nvPr/>
        </p:nvSpPr>
        <p:spPr>
          <a:xfrm>
            <a:off x="1498751" y="7200329"/>
            <a:ext cx="9981444" cy="1588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r>
              <a:rPr lang="ja-JP" altLang="en-US" sz="3600" dirty="0"/>
              <a:t>今年（</a:t>
            </a:r>
            <a:r>
              <a:rPr lang="en-US" altLang="ja-JP" sz="3600" dirty="0"/>
              <a:t>2020</a:t>
            </a:r>
            <a:r>
              <a:rPr lang="ja-JP" altLang="en-US" sz="3600" dirty="0"/>
              <a:t>年）は全校生徒（</a:t>
            </a:r>
            <a:r>
              <a:rPr lang="en-US" altLang="ja-JP" sz="3600" dirty="0"/>
              <a:t>90</a:t>
            </a:r>
            <a:r>
              <a:rPr lang="ja-JP" altLang="en-US" sz="3600" dirty="0"/>
              <a:t>名くらい）で</a:t>
            </a:r>
            <a:endParaRPr lang="en-US" altLang="ja-JP" sz="3600" dirty="0"/>
          </a:p>
          <a:p>
            <a:r>
              <a:rPr lang="ja-JP" altLang="en-US" sz="4000" b="1" dirty="0"/>
              <a:t>利尻島</a:t>
            </a:r>
            <a:r>
              <a:rPr lang="ja-JP" altLang="en-US" sz="3600" dirty="0"/>
              <a:t>を観光してみました。</a:t>
            </a:r>
            <a:endParaRPr sz="3600" dirty="0"/>
          </a:p>
        </p:txBody>
      </p:sp>
      <p:pic>
        <p:nvPicPr>
          <p:cNvPr id="11" name="図 10">
            <a:extLst>
              <a:ext uri="{FF2B5EF4-FFF2-40B4-BE49-F238E27FC236}">
                <a16:creationId xmlns:a16="http://schemas.microsoft.com/office/drawing/2014/main" id="{57E00D27-F710-4048-9386-A13D621B09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1159" y="2528706"/>
            <a:ext cx="6470441" cy="4434146"/>
          </a:xfrm>
          <a:prstGeom prst="rect">
            <a:avLst/>
          </a:prstGeom>
        </p:spPr>
      </p:pic>
    </p:spTree>
    <p:extLst>
      <p:ext uri="{BB962C8B-B14F-4D97-AF65-F5344CB8AC3E}">
        <p14:creationId xmlns:p14="http://schemas.microsoft.com/office/powerpoint/2010/main" val="291626366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jpg" descr="g.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01577" y="1055"/>
            <a:ext cx="13607954" cy="9752589"/>
          </a:xfrm>
          <a:prstGeom prst="rect">
            <a:avLst/>
          </a:prstGeom>
          <a:ln w="12700">
            <a:miter lim="400000"/>
          </a:ln>
        </p:spPr>
      </p:pic>
      <p:sp>
        <p:nvSpPr>
          <p:cNvPr id="67" name="活動内容"/>
          <p:cNvSpPr txBox="1"/>
          <p:nvPr/>
        </p:nvSpPr>
        <p:spPr>
          <a:xfrm>
            <a:off x="787428" y="661255"/>
            <a:ext cx="3587613" cy="64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dirty="0" err="1"/>
              <a:t>活動</a:t>
            </a:r>
            <a:r>
              <a:rPr lang="ja-JP" altLang="en-US" dirty="0"/>
              <a:t>報告</a:t>
            </a:r>
            <a:endParaRPr dirty="0"/>
          </a:p>
        </p:txBody>
      </p:sp>
      <p:sp>
        <p:nvSpPr>
          <p:cNvPr id="70" name="地域おこし協力隊…"/>
          <p:cNvSpPr txBox="1"/>
          <p:nvPr/>
        </p:nvSpPr>
        <p:spPr>
          <a:xfrm>
            <a:off x="10549154" y="907609"/>
            <a:ext cx="2246305"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defTabSz="457200">
              <a:lnSpc>
                <a:spcPct val="80000"/>
              </a:lnSpc>
              <a:defRPr sz="1700"/>
            </a:pPr>
            <a:r>
              <a:rPr dirty="0" err="1"/>
              <a:t>地域おこし協力隊</a:t>
            </a:r>
            <a:endParaRPr dirty="0"/>
          </a:p>
          <a:p>
            <a:pPr algn="r" defTabSz="457200">
              <a:lnSpc>
                <a:spcPct val="80000"/>
              </a:lnSpc>
              <a:defRPr sz="1700"/>
            </a:pPr>
            <a:r>
              <a:rPr dirty="0" err="1"/>
              <a:t>発表資料</a:t>
            </a:r>
            <a:endParaRPr dirty="0"/>
          </a:p>
        </p:txBody>
      </p:sp>
      <p:sp>
        <p:nvSpPr>
          <p:cNvPr id="71" name="北海道 利尻町"/>
          <p:cNvSpPr txBox="1"/>
          <p:nvPr/>
        </p:nvSpPr>
        <p:spPr>
          <a:xfrm>
            <a:off x="10286572" y="39155"/>
            <a:ext cx="2508887" cy="450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defTabSz="457200">
              <a:lnSpc>
                <a:spcPct val="300000"/>
              </a:lnSpc>
              <a:defRPr sz="2700"/>
            </a:lvl1pPr>
          </a:lstStyle>
          <a:p>
            <a:r>
              <a:rPr dirty="0" err="1"/>
              <a:t>北海道</a:t>
            </a:r>
            <a:r>
              <a:rPr dirty="0"/>
              <a:t> </a:t>
            </a:r>
            <a:r>
              <a:rPr dirty="0" err="1"/>
              <a:t>利尻町</a:t>
            </a:r>
            <a:endParaRPr dirty="0"/>
          </a:p>
        </p:txBody>
      </p:sp>
      <p:pic>
        <p:nvPicPr>
          <p:cNvPr id="4" name="図 3">
            <a:extLst>
              <a:ext uri="{FF2B5EF4-FFF2-40B4-BE49-F238E27FC236}">
                <a16:creationId xmlns:a16="http://schemas.microsoft.com/office/drawing/2014/main" id="{96F7F77F-E0B1-4681-B4F9-5F9CE009BB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6178" y="3219450"/>
            <a:ext cx="5867400" cy="4400550"/>
          </a:xfrm>
          <a:prstGeom prst="rect">
            <a:avLst/>
          </a:prstGeom>
        </p:spPr>
      </p:pic>
      <p:pic>
        <p:nvPicPr>
          <p:cNvPr id="12" name="図 11">
            <a:extLst>
              <a:ext uri="{FF2B5EF4-FFF2-40B4-BE49-F238E27FC236}">
                <a16:creationId xmlns:a16="http://schemas.microsoft.com/office/drawing/2014/main" id="{0264F5F4-F17A-490A-B7DA-2A29633E534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61848" y="3219450"/>
            <a:ext cx="6293059" cy="4400550"/>
          </a:xfrm>
          <a:prstGeom prst="rect">
            <a:avLst/>
          </a:prstGeom>
          <a:ln>
            <a:noFill/>
          </a:ln>
          <a:effectLst>
            <a:outerShdw blurRad="292100" dist="139700" dir="2700000" algn="tl" rotWithShape="0">
              <a:srgbClr val="333333">
                <a:alpha val="65000"/>
              </a:srgbClr>
            </a:outerShdw>
          </a:effectLst>
        </p:spPr>
      </p:pic>
      <p:sp>
        <p:nvSpPr>
          <p:cNvPr id="13" name="テキストテキストテキストテキストテキストテキストテキストテキストテキストテキストテキストテキストテキスト">
            <a:extLst>
              <a:ext uri="{FF2B5EF4-FFF2-40B4-BE49-F238E27FC236}">
                <a16:creationId xmlns:a16="http://schemas.microsoft.com/office/drawing/2014/main" id="{30939E0D-39A7-48D3-950A-175448C850EC}"/>
              </a:ext>
            </a:extLst>
          </p:cNvPr>
          <p:cNvSpPr txBox="1"/>
          <p:nvPr/>
        </p:nvSpPr>
        <p:spPr>
          <a:xfrm>
            <a:off x="323850" y="2080397"/>
            <a:ext cx="9073756" cy="754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pPr algn="l"/>
            <a:r>
              <a:rPr lang="ja-JP" altLang="en-US" sz="3600" dirty="0"/>
              <a:t>ウニセンターガイド事業</a:t>
            </a:r>
            <a:endParaRPr sz="3600" dirty="0"/>
          </a:p>
        </p:txBody>
      </p:sp>
      <p:sp>
        <p:nvSpPr>
          <p:cNvPr id="14" name="テキストテキストテキストテキストテキストテキストテキストテキストテキストテキストテキストテキストテキスト">
            <a:extLst>
              <a:ext uri="{FF2B5EF4-FFF2-40B4-BE49-F238E27FC236}">
                <a16:creationId xmlns:a16="http://schemas.microsoft.com/office/drawing/2014/main" id="{8EDCD6E7-C044-4045-80DF-C513307195E5}"/>
              </a:ext>
            </a:extLst>
          </p:cNvPr>
          <p:cNvSpPr txBox="1"/>
          <p:nvPr/>
        </p:nvSpPr>
        <p:spPr>
          <a:xfrm>
            <a:off x="-79324" y="7859106"/>
            <a:ext cx="13607954" cy="15215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r>
              <a:rPr lang="ja-JP" altLang="en-US" sz="3600" dirty="0"/>
              <a:t>ウニ種苗生産センターにて、</a:t>
            </a:r>
            <a:endParaRPr lang="en-US" altLang="ja-JP" sz="3600" dirty="0"/>
          </a:p>
          <a:p>
            <a:r>
              <a:rPr lang="ja-JP" altLang="en-US" sz="3600" dirty="0"/>
              <a:t>漁師さんと一緒に、観光客の前を利尻や漁の事をお話します。</a:t>
            </a:r>
            <a:endParaRPr lang="en-US" altLang="ja-JP" sz="3600" dirty="0"/>
          </a:p>
        </p:txBody>
      </p:sp>
    </p:spTree>
    <p:extLst>
      <p:ext uri="{BB962C8B-B14F-4D97-AF65-F5344CB8AC3E}">
        <p14:creationId xmlns:p14="http://schemas.microsoft.com/office/powerpoint/2010/main" val="394975692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jpg" descr="g.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14504" y="1011"/>
            <a:ext cx="13607954" cy="9752589"/>
          </a:xfrm>
          <a:prstGeom prst="rect">
            <a:avLst/>
          </a:prstGeom>
          <a:ln w="12700">
            <a:miter lim="400000"/>
          </a:ln>
        </p:spPr>
      </p:pic>
      <p:sp>
        <p:nvSpPr>
          <p:cNvPr id="67" name="活動内容"/>
          <p:cNvSpPr txBox="1"/>
          <p:nvPr/>
        </p:nvSpPr>
        <p:spPr>
          <a:xfrm>
            <a:off x="787428" y="661255"/>
            <a:ext cx="3587613" cy="64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dirty="0" err="1"/>
              <a:t>活動</a:t>
            </a:r>
            <a:r>
              <a:rPr lang="ja-JP" altLang="en-US" dirty="0"/>
              <a:t>報告</a:t>
            </a:r>
            <a:endParaRPr dirty="0"/>
          </a:p>
        </p:txBody>
      </p:sp>
      <p:sp>
        <p:nvSpPr>
          <p:cNvPr id="70" name="地域おこし協力隊…"/>
          <p:cNvSpPr txBox="1"/>
          <p:nvPr/>
        </p:nvSpPr>
        <p:spPr>
          <a:xfrm>
            <a:off x="10549154" y="907609"/>
            <a:ext cx="2246305"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defTabSz="457200">
              <a:lnSpc>
                <a:spcPct val="80000"/>
              </a:lnSpc>
              <a:defRPr sz="1700"/>
            </a:pPr>
            <a:r>
              <a:rPr dirty="0" err="1"/>
              <a:t>地域おこし協力隊</a:t>
            </a:r>
            <a:endParaRPr dirty="0"/>
          </a:p>
          <a:p>
            <a:pPr algn="r" defTabSz="457200">
              <a:lnSpc>
                <a:spcPct val="80000"/>
              </a:lnSpc>
              <a:defRPr sz="1700"/>
            </a:pPr>
            <a:r>
              <a:rPr dirty="0" err="1"/>
              <a:t>発表資料</a:t>
            </a:r>
            <a:endParaRPr dirty="0"/>
          </a:p>
        </p:txBody>
      </p:sp>
      <p:sp>
        <p:nvSpPr>
          <p:cNvPr id="71" name="北海道 利尻町"/>
          <p:cNvSpPr txBox="1"/>
          <p:nvPr/>
        </p:nvSpPr>
        <p:spPr>
          <a:xfrm>
            <a:off x="10286572" y="39155"/>
            <a:ext cx="2508887" cy="450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defTabSz="457200">
              <a:lnSpc>
                <a:spcPct val="300000"/>
              </a:lnSpc>
              <a:defRPr sz="2700"/>
            </a:lvl1pPr>
          </a:lstStyle>
          <a:p>
            <a:r>
              <a:rPr dirty="0" err="1"/>
              <a:t>北海道</a:t>
            </a:r>
            <a:r>
              <a:rPr dirty="0"/>
              <a:t> </a:t>
            </a:r>
            <a:r>
              <a:rPr dirty="0" err="1"/>
              <a:t>利尻町</a:t>
            </a:r>
            <a:endParaRPr dirty="0"/>
          </a:p>
        </p:txBody>
      </p:sp>
      <p:pic>
        <p:nvPicPr>
          <p:cNvPr id="4" name="図 3">
            <a:extLst>
              <a:ext uri="{FF2B5EF4-FFF2-40B4-BE49-F238E27FC236}">
                <a16:creationId xmlns:a16="http://schemas.microsoft.com/office/drawing/2014/main" id="{BF8A4DFD-35D7-4CD1-BD56-543C3427D7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58" y="3189988"/>
            <a:ext cx="5676673" cy="4257505"/>
          </a:xfrm>
          <a:prstGeom prst="rect">
            <a:avLst/>
          </a:prstGeom>
        </p:spPr>
      </p:pic>
      <p:pic>
        <p:nvPicPr>
          <p:cNvPr id="8" name="図 7">
            <a:extLst>
              <a:ext uri="{FF2B5EF4-FFF2-40B4-BE49-F238E27FC236}">
                <a16:creationId xmlns:a16="http://schemas.microsoft.com/office/drawing/2014/main" id="{CD1A09FE-0D61-4514-84EB-6282CCB03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4411" y="3056638"/>
            <a:ext cx="3193590" cy="4377265"/>
          </a:xfrm>
          <a:prstGeom prst="rect">
            <a:avLst/>
          </a:prstGeom>
        </p:spPr>
      </p:pic>
      <p:sp>
        <p:nvSpPr>
          <p:cNvPr id="16" name="テキストテキストテキストテキストテキストテキストテキストテキストテキストテキストテキストテキストテキスト">
            <a:extLst>
              <a:ext uri="{FF2B5EF4-FFF2-40B4-BE49-F238E27FC236}">
                <a16:creationId xmlns:a16="http://schemas.microsoft.com/office/drawing/2014/main" id="{A1DFB591-782D-48F4-B7DA-FD06C9C213F3}"/>
              </a:ext>
            </a:extLst>
          </p:cNvPr>
          <p:cNvSpPr txBox="1"/>
          <p:nvPr/>
        </p:nvSpPr>
        <p:spPr>
          <a:xfrm>
            <a:off x="-320627" y="7654419"/>
            <a:ext cx="13607954" cy="15215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r>
              <a:rPr lang="ja-JP" altLang="en-US" sz="3600" dirty="0"/>
              <a:t>ロケハンや撮影の同行や調整、</a:t>
            </a:r>
            <a:endParaRPr lang="en-US" altLang="ja-JP" sz="3600" dirty="0"/>
          </a:p>
          <a:p>
            <a:r>
              <a:rPr lang="ja-JP" altLang="en-US" sz="3600" dirty="0"/>
              <a:t>テロップの内容確認なども行います。</a:t>
            </a:r>
            <a:endParaRPr lang="en-US" altLang="ja-JP" sz="3600" dirty="0"/>
          </a:p>
        </p:txBody>
      </p:sp>
      <p:sp>
        <p:nvSpPr>
          <p:cNvPr id="17" name="テキストテキストテキストテキストテキストテキストテキストテキストテキストテキストテキストテキストテキスト">
            <a:extLst>
              <a:ext uri="{FF2B5EF4-FFF2-40B4-BE49-F238E27FC236}">
                <a16:creationId xmlns:a16="http://schemas.microsoft.com/office/drawing/2014/main" id="{B3A88F08-55D4-4328-BD0A-0EBCC4A5734F}"/>
              </a:ext>
            </a:extLst>
          </p:cNvPr>
          <p:cNvSpPr txBox="1"/>
          <p:nvPr/>
        </p:nvSpPr>
        <p:spPr>
          <a:xfrm>
            <a:off x="323850" y="2080397"/>
            <a:ext cx="9073756" cy="754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pPr algn="l"/>
            <a:r>
              <a:rPr lang="ja-JP" altLang="en-US" sz="3600" dirty="0"/>
              <a:t>撮影協力</a:t>
            </a:r>
            <a:endParaRPr sz="3600" dirty="0"/>
          </a:p>
        </p:txBody>
      </p:sp>
      <p:pic>
        <p:nvPicPr>
          <p:cNvPr id="10" name="図 9">
            <a:extLst>
              <a:ext uri="{FF2B5EF4-FFF2-40B4-BE49-F238E27FC236}">
                <a16:creationId xmlns:a16="http://schemas.microsoft.com/office/drawing/2014/main" id="{45BCF6E1-06BC-4D8B-B1D1-6366CEAD8D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595695" y="3056638"/>
            <a:ext cx="3307507" cy="4390855"/>
          </a:xfrm>
          <a:prstGeom prst="rect">
            <a:avLst/>
          </a:prstGeom>
        </p:spPr>
      </p:pic>
    </p:spTree>
    <p:extLst>
      <p:ext uri="{BB962C8B-B14F-4D97-AF65-F5344CB8AC3E}">
        <p14:creationId xmlns:p14="http://schemas.microsoft.com/office/powerpoint/2010/main" val="32850932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jpg" descr="g.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08154" y="-624"/>
            <a:ext cx="13607954" cy="9752589"/>
          </a:xfrm>
          <a:prstGeom prst="rect">
            <a:avLst/>
          </a:prstGeom>
          <a:ln w="12700">
            <a:miter lim="400000"/>
          </a:ln>
        </p:spPr>
      </p:pic>
      <p:sp>
        <p:nvSpPr>
          <p:cNvPr id="67" name="活動内容"/>
          <p:cNvSpPr txBox="1"/>
          <p:nvPr/>
        </p:nvSpPr>
        <p:spPr>
          <a:xfrm>
            <a:off x="787428" y="661255"/>
            <a:ext cx="3587613" cy="64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dirty="0" err="1"/>
              <a:t>活動</a:t>
            </a:r>
            <a:r>
              <a:rPr lang="ja-JP" altLang="en-US" dirty="0"/>
              <a:t>報告</a:t>
            </a:r>
            <a:endParaRPr dirty="0"/>
          </a:p>
        </p:txBody>
      </p:sp>
      <p:sp>
        <p:nvSpPr>
          <p:cNvPr id="70" name="地域おこし協力隊…"/>
          <p:cNvSpPr txBox="1"/>
          <p:nvPr/>
        </p:nvSpPr>
        <p:spPr>
          <a:xfrm>
            <a:off x="10549154" y="907609"/>
            <a:ext cx="2246305"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defTabSz="457200">
              <a:lnSpc>
                <a:spcPct val="80000"/>
              </a:lnSpc>
              <a:defRPr sz="1700"/>
            </a:pPr>
            <a:r>
              <a:rPr dirty="0" err="1"/>
              <a:t>地域おこし協力隊</a:t>
            </a:r>
            <a:endParaRPr dirty="0"/>
          </a:p>
          <a:p>
            <a:pPr algn="r" defTabSz="457200">
              <a:lnSpc>
                <a:spcPct val="80000"/>
              </a:lnSpc>
              <a:defRPr sz="1700"/>
            </a:pPr>
            <a:r>
              <a:rPr dirty="0" err="1"/>
              <a:t>発表資料</a:t>
            </a:r>
            <a:endParaRPr dirty="0"/>
          </a:p>
        </p:txBody>
      </p:sp>
      <p:sp>
        <p:nvSpPr>
          <p:cNvPr id="71" name="北海道 利尻町"/>
          <p:cNvSpPr txBox="1"/>
          <p:nvPr/>
        </p:nvSpPr>
        <p:spPr>
          <a:xfrm>
            <a:off x="10286572" y="39155"/>
            <a:ext cx="2508887" cy="450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defTabSz="457200">
              <a:lnSpc>
                <a:spcPct val="300000"/>
              </a:lnSpc>
              <a:defRPr sz="2700"/>
            </a:lvl1pPr>
          </a:lstStyle>
          <a:p>
            <a:r>
              <a:rPr dirty="0" err="1"/>
              <a:t>北海道</a:t>
            </a:r>
            <a:r>
              <a:rPr dirty="0"/>
              <a:t> </a:t>
            </a:r>
            <a:r>
              <a:rPr dirty="0" err="1"/>
              <a:t>利尻町</a:t>
            </a:r>
            <a:endParaRPr dirty="0"/>
          </a:p>
        </p:txBody>
      </p:sp>
      <p:grpSp>
        <p:nvGrpSpPr>
          <p:cNvPr id="5" name="グループ化 4">
            <a:extLst>
              <a:ext uri="{FF2B5EF4-FFF2-40B4-BE49-F238E27FC236}">
                <a16:creationId xmlns:a16="http://schemas.microsoft.com/office/drawing/2014/main" id="{8A271F63-3A63-421F-92A7-6B124F5C9C5A}"/>
              </a:ext>
            </a:extLst>
          </p:cNvPr>
          <p:cNvGrpSpPr/>
          <p:nvPr/>
        </p:nvGrpSpPr>
        <p:grpSpPr>
          <a:xfrm>
            <a:off x="8343900" y="2759607"/>
            <a:ext cx="4019912" cy="5219700"/>
            <a:chOff x="8471914" y="3047739"/>
            <a:chExt cx="3629316" cy="4933563"/>
          </a:xfrm>
        </p:grpSpPr>
        <p:pic>
          <p:nvPicPr>
            <p:cNvPr id="3" name="図 2">
              <a:extLst>
                <a:ext uri="{FF2B5EF4-FFF2-40B4-BE49-F238E27FC236}">
                  <a16:creationId xmlns:a16="http://schemas.microsoft.com/office/drawing/2014/main" id="{0533548A-C50D-46F0-A228-4722180625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1914" y="3047739"/>
              <a:ext cx="3629316" cy="4933563"/>
            </a:xfrm>
            <a:prstGeom prst="rect">
              <a:avLst/>
            </a:prstGeom>
          </p:spPr>
        </p:pic>
        <p:sp>
          <p:nvSpPr>
            <p:cNvPr id="4" name="正方形/長方形 3">
              <a:extLst>
                <a:ext uri="{FF2B5EF4-FFF2-40B4-BE49-F238E27FC236}">
                  <a16:creationId xmlns:a16="http://schemas.microsoft.com/office/drawing/2014/main" id="{7ACAE322-4B51-4007-A826-DE40C3BAA4AB}"/>
                </a:ext>
              </a:extLst>
            </p:cNvPr>
            <p:cNvSpPr/>
            <p:nvPr/>
          </p:nvSpPr>
          <p:spPr>
            <a:xfrm rot="21314684">
              <a:off x="10693400" y="4546600"/>
              <a:ext cx="247650" cy="69850"/>
            </a:xfrm>
            <a:prstGeom prst="rect">
              <a:avLst/>
            </a:prstGeom>
            <a:solidFill>
              <a:schemeClr val="tx1"/>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000000"/>
                </a:solidFill>
                <a:effectLst/>
                <a:uFillTx/>
                <a:latin typeface="+mn-lt"/>
                <a:ea typeface="+mn-ea"/>
                <a:cs typeface="+mn-cs"/>
                <a:sym typeface="ヒラギノ角ゴ ProN W3"/>
              </a:endParaRPr>
            </a:p>
          </p:txBody>
        </p:sp>
        <p:sp>
          <p:nvSpPr>
            <p:cNvPr id="12" name="正方形/長方形 11">
              <a:extLst>
                <a:ext uri="{FF2B5EF4-FFF2-40B4-BE49-F238E27FC236}">
                  <a16:creationId xmlns:a16="http://schemas.microsoft.com/office/drawing/2014/main" id="{1849B92B-3113-4297-B3A1-E9C24B7482D6}"/>
                </a:ext>
              </a:extLst>
            </p:cNvPr>
            <p:cNvSpPr/>
            <p:nvPr/>
          </p:nvSpPr>
          <p:spPr>
            <a:xfrm rot="19547654">
              <a:off x="8896350" y="5283200"/>
              <a:ext cx="247650" cy="69850"/>
            </a:xfrm>
            <a:prstGeom prst="rect">
              <a:avLst/>
            </a:prstGeom>
            <a:solidFill>
              <a:schemeClr val="tx1"/>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000000"/>
                </a:solidFill>
                <a:effectLst/>
                <a:uFillTx/>
                <a:latin typeface="+mn-lt"/>
                <a:ea typeface="+mn-ea"/>
                <a:cs typeface="+mn-cs"/>
                <a:sym typeface="ヒラギノ角ゴ ProN W3"/>
              </a:endParaRPr>
            </a:p>
          </p:txBody>
        </p:sp>
      </p:grpSp>
      <p:pic>
        <p:nvPicPr>
          <p:cNvPr id="11" name="図 10">
            <a:extLst>
              <a:ext uri="{FF2B5EF4-FFF2-40B4-BE49-F238E27FC236}">
                <a16:creationId xmlns:a16="http://schemas.microsoft.com/office/drawing/2014/main" id="{EE8CF583-CCC1-4CDB-A611-1D259D7776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900" y="2746731"/>
            <a:ext cx="6959600" cy="5219700"/>
          </a:xfrm>
          <a:prstGeom prst="rect">
            <a:avLst/>
          </a:prstGeom>
        </p:spPr>
      </p:pic>
      <p:sp>
        <p:nvSpPr>
          <p:cNvPr id="19" name="テキストテキストテキストテキストテキストテキストテキストテキストテキストテキストテキストテキストテキスト">
            <a:extLst>
              <a:ext uri="{FF2B5EF4-FFF2-40B4-BE49-F238E27FC236}">
                <a16:creationId xmlns:a16="http://schemas.microsoft.com/office/drawing/2014/main" id="{7533438C-75F1-4B48-B97F-93C9168969D9}"/>
              </a:ext>
            </a:extLst>
          </p:cNvPr>
          <p:cNvSpPr txBox="1"/>
          <p:nvPr/>
        </p:nvSpPr>
        <p:spPr>
          <a:xfrm>
            <a:off x="27104" y="8087816"/>
            <a:ext cx="13607954" cy="15304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r>
              <a:rPr lang="ja-JP" altLang="en-US" sz="3600" dirty="0"/>
              <a:t>まさか自分が着ぐるみを着る事になるとは。</a:t>
            </a:r>
            <a:endParaRPr lang="en-US" altLang="ja-JP" sz="3600" dirty="0"/>
          </a:p>
          <a:p>
            <a:r>
              <a:rPr lang="ja-JP" altLang="en-US" sz="3600" dirty="0"/>
              <a:t>利尻に来なければきっと一生関われない世界でした。</a:t>
            </a:r>
            <a:endParaRPr lang="en-US" altLang="ja-JP" sz="3600" dirty="0"/>
          </a:p>
        </p:txBody>
      </p:sp>
      <p:sp>
        <p:nvSpPr>
          <p:cNvPr id="20" name="テキストテキストテキストテキストテキストテキストテキストテキストテキストテキストテキストテキストテキスト">
            <a:extLst>
              <a:ext uri="{FF2B5EF4-FFF2-40B4-BE49-F238E27FC236}">
                <a16:creationId xmlns:a16="http://schemas.microsoft.com/office/drawing/2014/main" id="{094AF02E-BF83-47AE-B003-A5AA65519020}"/>
              </a:ext>
            </a:extLst>
          </p:cNvPr>
          <p:cNvSpPr txBox="1"/>
          <p:nvPr/>
        </p:nvSpPr>
        <p:spPr>
          <a:xfrm>
            <a:off x="323850" y="1835696"/>
            <a:ext cx="9073756" cy="754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pPr algn="l"/>
            <a:r>
              <a:rPr lang="ja-JP" altLang="en-US" sz="3600" dirty="0"/>
              <a:t>スーツアクター</a:t>
            </a:r>
            <a:endParaRPr sz="3600" dirty="0"/>
          </a:p>
        </p:txBody>
      </p:sp>
    </p:spTree>
    <p:extLst>
      <p:ext uri="{BB962C8B-B14F-4D97-AF65-F5344CB8AC3E}">
        <p14:creationId xmlns:p14="http://schemas.microsoft.com/office/powerpoint/2010/main" val="430066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jpg" descr="g.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01577" y="0"/>
            <a:ext cx="13607954" cy="9752589"/>
          </a:xfrm>
          <a:prstGeom prst="rect">
            <a:avLst/>
          </a:prstGeom>
          <a:ln w="12700">
            <a:miter lim="400000"/>
          </a:ln>
        </p:spPr>
      </p:pic>
      <p:sp>
        <p:nvSpPr>
          <p:cNvPr id="67" name="活動内容"/>
          <p:cNvSpPr txBox="1"/>
          <p:nvPr/>
        </p:nvSpPr>
        <p:spPr>
          <a:xfrm>
            <a:off x="787428" y="661255"/>
            <a:ext cx="3587613" cy="64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dirty="0" err="1"/>
              <a:t>活動</a:t>
            </a:r>
            <a:r>
              <a:rPr lang="ja-JP" altLang="en-US" dirty="0"/>
              <a:t>報告</a:t>
            </a:r>
            <a:endParaRPr dirty="0"/>
          </a:p>
        </p:txBody>
      </p:sp>
      <p:sp>
        <p:nvSpPr>
          <p:cNvPr id="70" name="地域おこし協力隊…"/>
          <p:cNvSpPr txBox="1"/>
          <p:nvPr/>
        </p:nvSpPr>
        <p:spPr>
          <a:xfrm>
            <a:off x="10549154" y="907609"/>
            <a:ext cx="2246305"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defTabSz="457200">
              <a:lnSpc>
                <a:spcPct val="80000"/>
              </a:lnSpc>
              <a:defRPr sz="1700"/>
            </a:pPr>
            <a:r>
              <a:rPr dirty="0" err="1"/>
              <a:t>地域おこし協力隊</a:t>
            </a:r>
            <a:endParaRPr dirty="0"/>
          </a:p>
          <a:p>
            <a:pPr algn="r" defTabSz="457200">
              <a:lnSpc>
                <a:spcPct val="80000"/>
              </a:lnSpc>
              <a:defRPr sz="1700"/>
            </a:pPr>
            <a:r>
              <a:rPr dirty="0" err="1"/>
              <a:t>発表資料</a:t>
            </a:r>
            <a:endParaRPr dirty="0"/>
          </a:p>
        </p:txBody>
      </p:sp>
      <p:sp>
        <p:nvSpPr>
          <p:cNvPr id="71" name="北海道 利尻町"/>
          <p:cNvSpPr txBox="1"/>
          <p:nvPr/>
        </p:nvSpPr>
        <p:spPr>
          <a:xfrm>
            <a:off x="10286572" y="39155"/>
            <a:ext cx="2508887" cy="450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defTabSz="457200">
              <a:lnSpc>
                <a:spcPct val="300000"/>
              </a:lnSpc>
              <a:defRPr sz="2700"/>
            </a:lvl1pPr>
          </a:lstStyle>
          <a:p>
            <a:r>
              <a:rPr dirty="0" err="1"/>
              <a:t>北海道</a:t>
            </a:r>
            <a:r>
              <a:rPr dirty="0"/>
              <a:t> </a:t>
            </a:r>
            <a:r>
              <a:rPr dirty="0" err="1"/>
              <a:t>利尻町</a:t>
            </a:r>
            <a:endParaRPr dirty="0"/>
          </a:p>
        </p:txBody>
      </p:sp>
      <p:sp>
        <p:nvSpPr>
          <p:cNvPr id="13" name="テキストテキストテキストテキストテキストテキストテキストテキストテキストテキストテキストテキストテキスト">
            <a:extLst>
              <a:ext uri="{FF2B5EF4-FFF2-40B4-BE49-F238E27FC236}">
                <a16:creationId xmlns:a16="http://schemas.microsoft.com/office/drawing/2014/main" id="{9D55F758-C3FB-4892-85EA-64CA9084C990}"/>
              </a:ext>
            </a:extLst>
          </p:cNvPr>
          <p:cNvSpPr txBox="1"/>
          <p:nvPr/>
        </p:nvSpPr>
        <p:spPr>
          <a:xfrm>
            <a:off x="1619092" y="8270012"/>
            <a:ext cx="10753587" cy="745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r>
              <a:rPr lang="ja-JP" altLang="en-US" sz="3600" dirty="0"/>
              <a:t>馬を連れてこれたのは、とても良い思い出です。</a:t>
            </a:r>
            <a:endParaRPr sz="3600" dirty="0"/>
          </a:p>
        </p:txBody>
      </p:sp>
      <p:pic>
        <p:nvPicPr>
          <p:cNvPr id="6" name="図 5">
            <a:extLst>
              <a:ext uri="{FF2B5EF4-FFF2-40B4-BE49-F238E27FC236}">
                <a16:creationId xmlns:a16="http://schemas.microsoft.com/office/drawing/2014/main" id="{0FE1CA63-CEA3-4CA9-9C10-761B32CD1D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9659" y="3073141"/>
            <a:ext cx="3340481" cy="5014902"/>
          </a:xfrm>
          <a:prstGeom prst="rect">
            <a:avLst/>
          </a:prstGeom>
        </p:spPr>
      </p:pic>
      <p:pic>
        <p:nvPicPr>
          <p:cNvPr id="8" name="図 7">
            <a:extLst>
              <a:ext uri="{FF2B5EF4-FFF2-40B4-BE49-F238E27FC236}">
                <a16:creationId xmlns:a16="http://schemas.microsoft.com/office/drawing/2014/main" id="{0CD805EE-5CC4-41AC-BDCC-966CF4DEA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410859" y="3073141"/>
            <a:ext cx="5513235" cy="5014902"/>
          </a:xfrm>
          <a:prstGeom prst="rect">
            <a:avLst/>
          </a:prstGeom>
        </p:spPr>
      </p:pic>
      <p:pic>
        <p:nvPicPr>
          <p:cNvPr id="10" name="図 9">
            <a:extLst>
              <a:ext uri="{FF2B5EF4-FFF2-40B4-BE49-F238E27FC236}">
                <a16:creationId xmlns:a16="http://schemas.microsoft.com/office/drawing/2014/main" id="{D75F87E2-23F9-4CC0-89C8-A875D368EB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125100" y="3073141"/>
            <a:ext cx="3966787" cy="5014902"/>
          </a:xfrm>
          <a:prstGeom prst="rect">
            <a:avLst/>
          </a:prstGeom>
        </p:spPr>
      </p:pic>
      <p:sp>
        <p:nvSpPr>
          <p:cNvPr id="21" name="テキストテキストテキストテキストテキストテキストテキストテキストテキストテキストテキストテキストテキスト">
            <a:extLst>
              <a:ext uri="{FF2B5EF4-FFF2-40B4-BE49-F238E27FC236}">
                <a16:creationId xmlns:a16="http://schemas.microsoft.com/office/drawing/2014/main" id="{AEBB83E3-8DC7-47A8-83B2-92C3F68B009A}"/>
              </a:ext>
            </a:extLst>
          </p:cNvPr>
          <p:cNvSpPr txBox="1"/>
          <p:nvPr/>
        </p:nvSpPr>
        <p:spPr>
          <a:xfrm>
            <a:off x="0" y="2191187"/>
            <a:ext cx="9073756" cy="754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pPr algn="l"/>
            <a:r>
              <a:rPr lang="ja-JP" altLang="en-US" sz="3600" dirty="0"/>
              <a:t>乗馬体験事業</a:t>
            </a:r>
            <a:endParaRPr sz="3600" dirty="0"/>
          </a:p>
        </p:txBody>
      </p:sp>
    </p:spTree>
    <p:extLst>
      <p:ext uri="{BB962C8B-B14F-4D97-AF65-F5344CB8AC3E}">
        <p14:creationId xmlns:p14="http://schemas.microsoft.com/office/powerpoint/2010/main" val="13783012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g.jpg" descr="g.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01625" y="16047"/>
            <a:ext cx="13607954" cy="9752067"/>
          </a:xfrm>
          <a:prstGeom prst="rect">
            <a:avLst/>
          </a:prstGeom>
          <a:ln w="12700">
            <a:miter lim="400000"/>
          </a:ln>
        </p:spPr>
      </p:pic>
      <p:sp>
        <p:nvSpPr>
          <p:cNvPr id="75" name="来年度以降の…"/>
          <p:cNvSpPr txBox="1"/>
          <p:nvPr/>
        </p:nvSpPr>
        <p:spPr>
          <a:xfrm>
            <a:off x="787428" y="477030"/>
            <a:ext cx="3696604" cy="1192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457200">
              <a:lnSpc>
                <a:spcPct val="80000"/>
              </a:lnSpc>
              <a:defRPr sz="3400">
                <a:solidFill>
                  <a:srgbClr val="FFFFFF"/>
                </a:solidFill>
                <a:latin typeface="ヒラギノ角ゴ ProN W6"/>
                <a:ea typeface="ヒラギノ角ゴ ProN W6"/>
                <a:cs typeface="ヒラギノ角ゴ ProN W6"/>
                <a:sym typeface="ヒラギノ角ゴ ProN W6"/>
              </a:defRPr>
            </a:pPr>
            <a:r>
              <a:t>来年度以降の</a:t>
            </a:r>
          </a:p>
          <a:p>
            <a:pPr defTabSz="457200">
              <a:lnSpc>
                <a:spcPct val="80000"/>
              </a:lnSpc>
              <a:defRPr sz="3400">
                <a:solidFill>
                  <a:srgbClr val="FFFFFF"/>
                </a:solidFill>
                <a:latin typeface="ヒラギノ角ゴ ProN W6"/>
                <a:ea typeface="ヒラギノ角ゴ ProN W6"/>
                <a:cs typeface="ヒラギノ角ゴ ProN W6"/>
                <a:sym typeface="ヒラギノ角ゴ ProN W6"/>
              </a:defRPr>
            </a:pPr>
            <a:r>
              <a:t>スケジュール</a:t>
            </a:r>
          </a:p>
        </p:txBody>
      </p:sp>
      <p:sp>
        <p:nvSpPr>
          <p:cNvPr id="79" name="地域おこし協力隊…"/>
          <p:cNvSpPr txBox="1"/>
          <p:nvPr/>
        </p:nvSpPr>
        <p:spPr>
          <a:xfrm>
            <a:off x="10549154" y="907609"/>
            <a:ext cx="2246305"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defTabSz="457200">
              <a:lnSpc>
                <a:spcPct val="80000"/>
              </a:lnSpc>
              <a:defRPr sz="1700"/>
            </a:pPr>
            <a:r>
              <a:t>地域おこし協力隊</a:t>
            </a:r>
          </a:p>
          <a:p>
            <a:pPr algn="r" defTabSz="457200">
              <a:lnSpc>
                <a:spcPct val="80000"/>
              </a:lnSpc>
              <a:defRPr sz="1700"/>
            </a:pPr>
            <a:r>
              <a:t>発表資料</a:t>
            </a:r>
          </a:p>
        </p:txBody>
      </p:sp>
      <p:sp>
        <p:nvSpPr>
          <p:cNvPr id="80" name="北海道 利尻町"/>
          <p:cNvSpPr txBox="1"/>
          <p:nvPr/>
        </p:nvSpPr>
        <p:spPr>
          <a:xfrm>
            <a:off x="10286572" y="-23056"/>
            <a:ext cx="2508887" cy="450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defTabSz="457200">
              <a:lnSpc>
                <a:spcPct val="300000"/>
              </a:lnSpc>
              <a:defRPr sz="2700"/>
            </a:lvl1pPr>
          </a:lstStyle>
          <a:p>
            <a:r>
              <a:rPr dirty="0" err="1"/>
              <a:t>北海道</a:t>
            </a:r>
            <a:r>
              <a:rPr dirty="0"/>
              <a:t> </a:t>
            </a:r>
            <a:r>
              <a:rPr dirty="0" err="1"/>
              <a:t>利尻町</a:t>
            </a:r>
            <a:endParaRPr dirty="0"/>
          </a:p>
        </p:txBody>
      </p:sp>
      <p:sp>
        <p:nvSpPr>
          <p:cNvPr id="9" name="テキストテキストテキストテキストテキストテキストテキストテキストテキストテキストテキストテキストテキスト">
            <a:extLst>
              <a:ext uri="{FF2B5EF4-FFF2-40B4-BE49-F238E27FC236}">
                <a16:creationId xmlns:a16="http://schemas.microsoft.com/office/drawing/2014/main" id="{E370BA62-E504-4C3C-A0DD-A8817627A64B}"/>
              </a:ext>
            </a:extLst>
          </p:cNvPr>
          <p:cNvSpPr txBox="1"/>
          <p:nvPr/>
        </p:nvSpPr>
        <p:spPr>
          <a:xfrm>
            <a:off x="1534827" y="2398660"/>
            <a:ext cx="10773287" cy="5131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pPr algn="l"/>
            <a:r>
              <a:rPr lang="ja-JP" altLang="en-US" sz="4000" dirty="0"/>
              <a:t>　３年間の協力隊としての任期は無事終えることができましたが、引き続き観光協会の職員として島に残ることになりました。ありがとうございます。</a:t>
            </a:r>
            <a:endParaRPr lang="en-US" altLang="ja-JP" sz="4000" dirty="0"/>
          </a:p>
          <a:p>
            <a:pPr algn="l"/>
            <a:r>
              <a:rPr lang="ja-JP" altLang="en-US" sz="4000" dirty="0"/>
              <a:t>　協力隊として、の関わりではなくなりますが、今後ともよろしくお願い致します。</a:t>
            </a:r>
            <a:endParaRPr lang="en-US" altLang="ja-JP" sz="4000"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jpg" descr="g.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01577" y="-2286"/>
            <a:ext cx="13607954" cy="9752589"/>
          </a:xfrm>
          <a:prstGeom prst="rect">
            <a:avLst/>
          </a:prstGeom>
          <a:ln w="12700">
            <a:miter lim="400000"/>
          </a:ln>
        </p:spPr>
      </p:pic>
      <p:sp>
        <p:nvSpPr>
          <p:cNvPr id="67" name="活動内容"/>
          <p:cNvSpPr txBox="1"/>
          <p:nvPr/>
        </p:nvSpPr>
        <p:spPr>
          <a:xfrm>
            <a:off x="787428" y="661255"/>
            <a:ext cx="3587613" cy="64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dirty="0" err="1"/>
              <a:t>活動</a:t>
            </a:r>
            <a:r>
              <a:rPr lang="ja-JP" altLang="en-US" dirty="0"/>
              <a:t>報告</a:t>
            </a:r>
            <a:endParaRPr dirty="0"/>
          </a:p>
        </p:txBody>
      </p:sp>
      <p:sp>
        <p:nvSpPr>
          <p:cNvPr id="68" name="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
          <p:cNvSpPr txBox="1"/>
          <p:nvPr/>
        </p:nvSpPr>
        <p:spPr>
          <a:xfrm>
            <a:off x="1475387" y="2153990"/>
            <a:ext cx="10281184" cy="668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just" defTabSz="457200">
              <a:lnSpc>
                <a:spcPct val="140000"/>
              </a:lnSpc>
              <a:defRPr sz="1800"/>
            </a:lvl1pPr>
          </a:lstStyle>
          <a:p>
            <a:r>
              <a:rPr lang="ja-JP" altLang="en-US" sz="3200" dirty="0"/>
              <a:t>観光協会事務局に関わることを</a:t>
            </a:r>
            <a:r>
              <a:rPr lang="ja-JP" altLang="en-US" sz="3200" b="1" dirty="0"/>
              <a:t>色々と</a:t>
            </a:r>
            <a:r>
              <a:rPr lang="ja-JP" altLang="en-US" sz="3200" dirty="0"/>
              <a:t>やってきました。</a:t>
            </a:r>
            <a:endParaRPr sz="3200" dirty="0"/>
          </a:p>
        </p:txBody>
      </p:sp>
      <p:sp>
        <p:nvSpPr>
          <p:cNvPr id="70" name="地域おこし協力隊…"/>
          <p:cNvSpPr txBox="1"/>
          <p:nvPr/>
        </p:nvSpPr>
        <p:spPr>
          <a:xfrm>
            <a:off x="10549154" y="907609"/>
            <a:ext cx="2246305"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defTabSz="457200">
              <a:lnSpc>
                <a:spcPct val="80000"/>
              </a:lnSpc>
              <a:defRPr sz="1700"/>
            </a:pPr>
            <a:r>
              <a:rPr dirty="0" err="1"/>
              <a:t>地域おこし協力隊</a:t>
            </a:r>
            <a:endParaRPr dirty="0"/>
          </a:p>
          <a:p>
            <a:pPr algn="r" defTabSz="457200">
              <a:lnSpc>
                <a:spcPct val="80000"/>
              </a:lnSpc>
              <a:defRPr sz="1700"/>
            </a:pPr>
            <a:r>
              <a:rPr dirty="0" err="1"/>
              <a:t>発表資料</a:t>
            </a:r>
            <a:endParaRPr dirty="0"/>
          </a:p>
        </p:txBody>
      </p:sp>
      <p:sp>
        <p:nvSpPr>
          <p:cNvPr id="71" name="北海道 利尻町"/>
          <p:cNvSpPr txBox="1"/>
          <p:nvPr/>
        </p:nvSpPr>
        <p:spPr>
          <a:xfrm>
            <a:off x="10286572" y="39155"/>
            <a:ext cx="2508887" cy="450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defTabSz="457200">
              <a:lnSpc>
                <a:spcPct val="300000"/>
              </a:lnSpc>
              <a:defRPr sz="2700"/>
            </a:lvl1pPr>
          </a:lstStyle>
          <a:p>
            <a:r>
              <a:rPr dirty="0" err="1"/>
              <a:t>北海道</a:t>
            </a:r>
            <a:r>
              <a:rPr dirty="0"/>
              <a:t> </a:t>
            </a:r>
            <a:r>
              <a:rPr dirty="0" err="1"/>
              <a:t>利尻町</a:t>
            </a:r>
            <a:endParaRPr dirty="0"/>
          </a:p>
        </p:txBody>
      </p:sp>
      <p:pic>
        <p:nvPicPr>
          <p:cNvPr id="3" name="図 2">
            <a:extLst>
              <a:ext uri="{FF2B5EF4-FFF2-40B4-BE49-F238E27FC236}">
                <a16:creationId xmlns:a16="http://schemas.microsoft.com/office/drawing/2014/main" id="{065B6321-ACD5-4BBA-8498-4534F32D8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 y="3140210"/>
            <a:ext cx="12185859" cy="5914144"/>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jpg" descr="g.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01577" y="-38144"/>
            <a:ext cx="13607954" cy="9791744"/>
          </a:xfrm>
          <a:prstGeom prst="rect">
            <a:avLst/>
          </a:prstGeom>
          <a:ln w="12700">
            <a:miter lim="400000"/>
          </a:ln>
        </p:spPr>
      </p:pic>
      <p:sp>
        <p:nvSpPr>
          <p:cNvPr id="67" name="活動内容"/>
          <p:cNvSpPr txBox="1"/>
          <p:nvPr/>
        </p:nvSpPr>
        <p:spPr>
          <a:xfrm>
            <a:off x="787428" y="661255"/>
            <a:ext cx="3587613" cy="64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dirty="0" err="1"/>
              <a:t>活動</a:t>
            </a:r>
            <a:r>
              <a:rPr lang="ja-JP" altLang="en-US" dirty="0"/>
              <a:t>報告</a:t>
            </a:r>
            <a:endParaRPr dirty="0"/>
          </a:p>
        </p:txBody>
      </p:sp>
      <p:sp>
        <p:nvSpPr>
          <p:cNvPr id="68" name="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
          <p:cNvSpPr txBox="1"/>
          <p:nvPr/>
        </p:nvSpPr>
        <p:spPr>
          <a:xfrm>
            <a:off x="553274" y="2216998"/>
            <a:ext cx="4617049" cy="823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just" defTabSz="457200">
              <a:lnSpc>
                <a:spcPct val="140000"/>
              </a:lnSpc>
              <a:defRPr sz="1800"/>
            </a:lvl1pPr>
          </a:lstStyle>
          <a:p>
            <a:r>
              <a:rPr lang="ja-JP" altLang="en-US" sz="4000" dirty="0"/>
              <a:t>神居海岸パーク</a:t>
            </a:r>
            <a:endParaRPr sz="4000" dirty="0"/>
          </a:p>
        </p:txBody>
      </p:sp>
      <p:sp>
        <p:nvSpPr>
          <p:cNvPr id="70" name="地域おこし協力隊…"/>
          <p:cNvSpPr txBox="1"/>
          <p:nvPr/>
        </p:nvSpPr>
        <p:spPr>
          <a:xfrm>
            <a:off x="10549154" y="925538"/>
            <a:ext cx="2246305" cy="60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r" defTabSz="457200">
              <a:lnSpc>
                <a:spcPct val="80000"/>
              </a:lnSpc>
              <a:defRPr sz="1700"/>
            </a:pPr>
            <a:r>
              <a:rPr dirty="0" err="1"/>
              <a:t>地域おこし協力隊</a:t>
            </a:r>
            <a:endParaRPr dirty="0"/>
          </a:p>
          <a:p>
            <a:pPr algn="r" defTabSz="457200">
              <a:lnSpc>
                <a:spcPct val="80000"/>
              </a:lnSpc>
              <a:defRPr sz="1700"/>
            </a:pPr>
            <a:r>
              <a:rPr dirty="0" err="1"/>
              <a:t>発表資料</a:t>
            </a:r>
            <a:endParaRPr dirty="0"/>
          </a:p>
        </p:txBody>
      </p:sp>
      <p:sp>
        <p:nvSpPr>
          <p:cNvPr id="71" name="北海道 利尻町"/>
          <p:cNvSpPr txBox="1"/>
          <p:nvPr/>
        </p:nvSpPr>
        <p:spPr>
          <a:xfrm>
            <a:off x="10286572" y="39155"/>
            <a:ext cx="2508887" cy="450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300000"/>
              </a:lnSpc>
              <a:defRPr sz="2700"/>
            </a:lvl1pPr>
          </a:lstStyle>
          <a:p>
            <a:r>
              <a:rPr dirty="0" err="1"/>
              <a:t>北海道</a:t>
            </a:r>
            <a:r>
              <a:rPr dirty="0"/>
              <a:t> </a:t>
            </a:r>
            <a:r>
              <a:rPr dirty="0" err="1"/>
              <a:t>利尻町</a:t>
            </a:r>
            <a:endParaRPr dirty="0"/>
          </a:p>
        </p:txBody>
      </p:sp>
      <p:pic>
        <p:nvPicPr>
          <p:cNvPr id="5" name="図 4">
            <a:extLst>
              <a:ext uri="{FF2B5EF4-FFF2-40B4-BE49-F238E27FC236}">
                <a16:creationId xmlns:a16="http://schemas.microsoft.com/office/drawing/2014/main" id="{27F7837C-B12A-4ED4-952C-DCCB4AD272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936507" y="2480868"/>
            <a:ext cx="5728462" cy="5677011"/>
          </a:xfrm>
          <a:prstGeom prst="rect">
            <a:avLst/>
          </a:prstGeom>
        </p:spPr>
      </p:pic>
      <p:sp>
        <p:nvSpPr>
          <p:cNvPr id="6" name="テキスト ボックス 5">
            <a:extLst>
              <a:ext uri="{FF2B5EF4-FFF2-40B4-BE49-F238E27FC236}">
                <a16:creationId xmlns:a16="http://schemas.microsoft.com/office/drawing/2014/main" id="{4539D20E-4F7B-4684-9EEA-27B97D59DEAB}"/>
              </a:ext>
            </a:extLst>
          </p:cNvPr>
          <p:cNvSpPr txBox="1"/>
          <p:nvPr/>
        </p:nvSpPr>
        <p:spPr>
          <a:xfrm>
            <a:off x="650015" y="4009748"/>
            <a:ext cx="4487300"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400" b="0" i="0" u="none" strike="noStrike" cap="none" spc="0" normalizeH="0" baseline="0" dirty="0">
                <a:ln>
                  <a:noFill/>
                </a:ln>
                <a:solidFill>
                  <a:srgbClr val="000000"/>
                </a:solidFill>
                <a:effectLst/>
                <a:uFillTx/>
                <a:latin typeface="+mn-lt"/>
                <a:ea typeface="+mn-ea"/>
                <a:cs typeface="+mn-cs"/>
                <a:sym typeface="ヒラギノ角ゴ ProN W3"/>
              </a:rPr>
              <a:t>▼体験者数推移▼</a:t>
            </a:r>
            <a:endParaRPr kumimoji="0" lang="en-US" altLang="ja-JP" sz="2400" b="0" i="0" u="none" strike="noStrike" cap="none" spc="0" normalizeH="0" baseline="0" dirty="0">
              <a:ln>
                <a:noFill/>
              </a:ln>
              <a:solidFill>
                <a:srgbClr val="000000"/>
              </a:solidFill>
              <a:effectLst/>
              <a:uFillTx/>
              <a:latin typeface="+mn-lt"/>
              <a:ea typeface="+mn-ea"/>
              <a:cs typeface="+mn-cs"/>
              <a:sym typeface="ヒラギノ角ゴ ProN W3"/>
            </a:endParaRPr>
          </a:p>
          <a:p>
            <a:pPr marL="0" marR="0" indent="0" algn="l" defTabSz="584200" rtl="0" fontAlgn="auto" latinLnBrk="0" hangingPunct="0">
              <a:lnSpc>
                <a:spcPct val="100000"/>
              </a:lnSpc>
              <a:spcBef>
                <a:spcPts val="0"/>
              </a:spcBef>
              <a:spcAft>
                <a:spcPts val="0"/>
              </a:spcAft>
              <a:buClrTx/>
              <a:buSzTx/>
              <a:buFontTx/>
              <a:buNone/>
              <a:tabLst/>
            </a:pPr>
            <a:endParaRPr kumimoji="0" lang="en-US" altLang="ja-JP" sz="2400" b="0" i="0" u="none" strike="noStrike" cap="none" spc="0" normalizeH="0" baseline="0" dirty="0">
              <a:ln>
                <a:noFill/>
              </a:ln>
              <a:solidFill>
                <a:srgbClr val="000000"/>
              </a:solidFill>
              <a:effectLst/>
              <a:uFillTx/>
              <a:latin typeface="+mn-lt"/>
              <a:ea typeface="+mn-ea"/>
              <a:cs typeface="+mn-cs"/>
              <a:sym typeface="ヒラギノ角ゴ ProN W3"/>
            </a:endParaRPr>
          </a:p>
          <a:p>
            <a:pPr marL="0" marR="0" indent="0" algn="l" defTabSz="584200" rtl="0" fontAlgn="auto" latinLnBrk="0" hangingPunct="0">
              <a:lnSpc>
                <a:spcPct val="100000"/>
              </a:lnSpc>
              <a:spcBef>
                <a:spcPts val="0"/>
              </a:spcBef>
              <a:spcAft>
                <a:spcPts val="0"/>
              </a:spcAft>
              <a:buClrTx/>
              <a:buSzTx/>
              <a:buFontTx/>
              <a:buNone/>
              <a:tabLst/>
            </a:pPr>
            <a:r>
              <a:rPr lang="ja-JP" altLang="en-US" dirty="0"/>
              <a:t>初年度：　４，６００名</a:t>
            </a:r>
            <a:endParaRPr lang="en-US" altLang="ja-JP" dirty="0"/>
          </a:p>
          <a:p>
            <a:pPr marL="0" marR="0" indent="0" algn="l" defTabSz="584200" rtl="0" fontAlgn="auto" latinLnBrk="0" hangingPunct="0">
              <a:lnSpc>
                <a:spcPct val="100000"/>
              </a:lnSpc>
              <a:spcBef>
                <a:spcPts val="0"/>
              </a:spcBef>
              <a:spcAft>
                <a:spcPts val="0"/>
              </a:spcAft>
              <a:buClrTx/>
              <a:buSzTx/>
              <a:buFontTx/>
              <a:buNone/>
              <a:tabLst/>
            </a:pPr>
            <a:r>
              <a:rPr kumimoji="0" lang="ja-JP" altLang="en-US" sz="2400" b="0" i="0" u="none" strike="noStrike" cap="none" spc="0" normalizeH="0" baseline="0" dirty="0">
                <a:ln>
                  <a:noFill/>
                </a:ln>
                <a:solidFill>
                  <a:srgbClr val="000000"/>
                </a:solidFill>
                <a:effectLst/>
                <a:uFillTx/>
                <a:latin typeface="+mn-lt"/>
                <a:ea typeface="+mn-ea"/>
                <a:cs typeface="+mn-cs"/>
                <a:sym typeface="ヒラギノ角ゴ ProN W3"/>
              </a:rPr>
              <a:t>２年目：　５，２００名</a:t>
            </a:r>
            <a:endParaRPr kumimoji="0" lang="en-US" altLang="ja-JP" sz="2400" b="0" i="0" u="none" strike="noStrike" cap="none" spc="0" normalizeH="0" baseline="0" dirty="0">
              <a:ln>
                <a:noFill/>
              </a:ln>
              <a:solidFill>
                <a:srgbClr val="000000"/>
              </a:solidFill>
              <a:effectLst/>
              <a:uFillTx/>
              <a:latin typeface="+mn-lt"/>
              <a:ea typeface="+mn-ea"/>
              <a:cs typeface="+mn-cs"/>
              <a:sym typeface="ヒラギノ角ゴ ProN W3"/>
            </a:endParaRPr>
          </a:p>
          <a:p>
            <a:pPr marL="0" marR="0" indent="0" algn="l" defTabSz="584200" rtl="0" fontAlgn="auto" latinLnBrk="0" hangingPunct="0">
              <a:lnSpc>
                <a:spcPct val="100000"/>
              </a:lnSpc>
              <a:spcBef>
                <a:spcPts val="0"/>
              </a:spcBef>
              <a:spcAft>
                <a:spcPts val="0"/>
              </a:spcAft>
              <a:buClrTx/>
              <a:buSzTx/>
              <a:buFontTx/>
              <a:buNone/>
              <a:tabLst/>
            </a:pPr>
            <a:r>
              <a:rPr lang="ja-JP" altLang="en-US" dirty="0"/>
              <a:t>３年目：　１，３００名</a:t>
            </a:r>
            <a:endParaRPr kumimoji="0" lang="ja-JP" altLang="en-US" sz="2400" b="0" i="0" u="none" strike="noStrike" cap="none" spc="0" normalizeH="0" baseline="0" dirty="0">
              <a:ln>
                <a:noFill/>
              </a:ln>
              <a:solidFill>
                <a:srgbClr val="000000"/>
              </a:solidFill>
              <a:effectLst/>
              <a:uFillTx/>
              <a:latin typeface="+mn-lt"/>
              <a:ea typeface="+mn-ea"/>
              <a:cs typeface="+mn-cs"/>
              <a:sym typeface="ヒラギノ角ゴ ProN W3"/>
            </a:endParaRPr>
          </a:p>
        </p:txBody>
      </p:sp>
      <p:sp>
        <p:nvSpPr>
          <p:cNvPr id="7" name="テキスト ボックス 6">
            <a:extLst>
              <a:ext uri="{FF2B5EF4-FFF2-40B4-BE49-F238E27FC236}">
                <a16:creationId xmlns:a16="http://schemas.microsoft.com/office/drawing/2014/main" id="{AC6744B1-056C-4C7B-94AD-B3CC79169D97}"/>
              </a:ext>
            </a:extLst>
          </p:cNvPr>
          <p:cNvSpPr txBox="1"/>
          <p:nvPr/>
        </p:nvSpPr>
        <p:spPr>
          <a:xfrm>
            <a:off x="650015" y="3126198"/>
            <a:ext cx="471924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ja-JP" altLang="en-US" dirty="0"/>
              <a:t>利尻島</a:t>
            </a:r>
            <a:r>
              <a:rPr lang="ja-JP" altLang="en-US" dirty="0">
                <a:solidFill>
                  <a:srgbClr val="FF0000"/>
                </a:solidFill>
              </a:rPr>
              <a:t>唯一</a:t>
            </a:r>
            <a:r>
              <a:rPr lang="ja-JP" altLang="en-US" dirty="0"/>
              <a:t>の屋外体験型観光施設</a:t>
            </a:r>
            <a:endParaRPr kumimoji="0" lang="ja-JP" altLang="en-US" sz="2400" b="0" i="0" u="none" strike="noStrike" cap="none" spc="0" normalizeH="0" baseline="0" dirty="0">
              <a:ln>
                <a:noFill/>
              </a:ln>
              <a:effectLst/>
              <a:uFillTx/>
              <a:latin typeface="+mn-lt"/>
              <a:ea typeface="+mn-ea"/>
              <a:cs typeface="+mn-cs"/>
              <a:sym typeface="ヒラギノ角ゴ ProN W3"/>
            </a:endParaRPr>
          </a:p>
        </p:txBody>
      </p:sp>
      <p:sp>
        <p:nvSpPr>
          <p:cNvPr id="16" name="テキスト ボックス 15">
            <a:extLst>
              <a:ext uri="{FF2B5EF4-FFF2-40B4-BE49-F238E27FC236}">
                <a16:creationId xmlns:a16="http://schemas.microsoft.com/office/drawing/2014/main" id="{C20B9F03-B620-4DF9-8613-0AF945AC88EC}"/>
              </a:ext>
            </a:extLst>
          </p:cNvPr>
          <p:cNvSpPr txBox="1"/>
          <p:nvPr/>
        </p:nvSpPr>
        <p:spPr>
          <a:xfrm>
            <a:off x="650239" y="6826230"/>
            <a:ext cx="5950347"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2400" b="0" i="0" u="none" strike="noStrike" cap="none" spc="0" normalizeH="0" baseline="0" dirty="0">
                <a:ln>
                  <a:noFill/>
                </a:ln>
                <a:effectLst/>
                <a:uFillTx/>
                <a:latin typeface="+mn-lt"/>
                <a:ea typeface="+mn-ea"/>
                <a:cs typeface="+mn-cs"/>
                <a:sym typeface="ヒラギノ角ゴ ProN W3"/>
              </a:rPr>
              <a:t>この施設の運営に関わる仕事にこの３年間</a:t>
            </a:r>
            <a:endParaRPr kumimoji="0" lang="en-US" altLang="ja-JP" sz="2400" b="0" i="0" u="none" strike="noStrike" cap="none" spc="0" normalizeH="0" baseline="0" dirty="0">
              <a:ln>
                <a:noFill/>
              </a:ln>
              <a:effectLst/>
              <a:uFillTx/>
              <a:latin typeface="+mn-lt"/>
              <a:ea typeface="+mn-ea"/>
              <a:cs typeface="+mn-cs"/>
              <a:sym typeface="ヒラギノ角ゴ ProN W3"/>
            </a:endParaRPr>
          </a:p>
          <a:p>
            <a:pPr marL="0" marR="0" indent="0" algn="l" defTabSz="584200" rtl="0" fontAlgn="auto" latinLnBrk="0" hangingPunct="0">
              <a:lnSpc>
                <a:spcPct val="100000"/>
              </a:lnSpc>
              <a:spcBef>
                <a:spcPts val="0"/>
              </a:spcBef>
              <a:spcAft>
                <a:spcPts val="0"/>
              </a:spcAft>
              <a:buClrTx/>
              <a:buSzTx/>
              <a:buFontTx/>
              <a:buNone/>
              <a:tabLst/>
            </a:pPr>
            <a:r>
              <a:rPr lang="ja-JP" altLang="en-US" dirty="0"/>
              <a:t>一番時間を使ってきたかもしれません。</a:t>
            </a:r>
            <a:endParaRPr kumimoji="0" lang="ja-JP" altLang="en-US" sz="2400" b="0" i="0" u="none" strike="noStrike" cap="none" spc="0" normalizeH="0" baseline="0" dirty="0">
              <a:ln>
                <a:noFill/>
              </a:ln>
              <a:effectLst/>
              <a:uFillTx/>
              <a:latin typeface="+mn-lt"/>
              <a:ea typeface="+mn-ea"/>
              <a:cs typeface="+mn-cs"/>
              <a:sym typeface="ヒラギノ角ゴ ProN W3"/>
            </a:endParaRPr>
          </a:p>
        </p:txBody>
      </p:sp>
    </p:spTree>
    <p:extLst>
      <p:ext uri="{BB962C8B-B14F-4D97-AF65-F5344CB8AC3E}">
        <p14:creationId xmlns:p14="http://schemas.microsoft.com/office/powerpoint/2010/main" val="159285491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jpg" descr="g.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603154" y="0"/>
            <a:ext cx="13607954" cy="9791744"/>
          </a:xfrm>
          <a:prstGeom prst="rect">
            <a:avLst/>
          </a:prstGeom>
          <a:ln w="12700">
            <a:miter lim="400000"/>
          </a:ln>
        </p:spPr>
      </p:pic>
      <p:sp>
        <p:nvSpPr>
          <p:cNvPr id="67" name="活動内容"/>
          <p:cNvSpPr txBox="1"/>
          <p:nvPr/>
        </p:nvSpPr>
        <p:spPr>
          <a:xfrm>
            <a:off x="787428" y="661255"/>
            <a:ext cx="3587613" cy="64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dirty="0" err="1"/>
              <a:t>活動</a:t>
            </a:r>
            <a:r>
              <a:rPr lang="ja-JP" altLang="en-US" dirty="0"/>
              <a:t>報告</a:t>
            </a:r>
            <a:endParaRPr dirty="0"/>
          </a:p>
        </p:txBody>
      </p:sp>
      <p:sp>
        <p:nvSpPr>
          <p:cNvPr id="70" name="地域おこし協力隊…"/>
          <p:cNvSpPr txBox="1"/>
          <p:nvPr/>
        </p:nvSpPr>
        <p:spPr>
          <a:xfrm>
            <a:off x="10549154" y="925538"/>
            <a:ext cx="2246305" cy="60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r" defTabSz="457200">
              <a:lnSpc>
                <a:spcPct val="80000"/>
              </a:lnSpc>
              <a:defRPr sz="1700"/>
            </a:pPr>
            <a:r>
              <a:rPr dirty="0" err="1"/>
              <a:t>地域おこし協力隊</a:t>
            </a:r>
            <a:endParaRPr dirty="0"/>
          </a:p>
          <a:p>
            <a:pPr algn="r" defTabSz="457200">
              <a:lnSpc>
                <a:spcPct val="80000"/>
              </a:lnSpc>
              <a:defRPr sz="1700"/>
            </a:pPr>
            <a:r>
              <a:rPr dirty="0" err="1"/>
              <a:t>発表資料</a:t>
            </a:r>
            <a:endParaRPr dirty="0"/>
          </a:p>
        </p:txBody>
      </p:sp>
      <p:sp>
        <p:nvSpPr>
          <p:cNvPr id="71" name="北海道 利尻町"/>
          <p:cNvSpPr txBox="1"/>
          <p:nvPr/>
        </p:nvSpPr>
        <p:spPr>
          <a:xfrm>
            <a:off x="10286572" y="39155"/>
            <a:ext cx="2508887" cy="450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300000"/>
              </a:lnSpc>
              <a:defRPr sz="2700"/>
            </a:lvl1pPr>
          </a:lstStyle>
          <a:p>
            <a:r>
              <a:rPr dirty="0" err="1"/>
              <a:t>北海道</a:t>
            </a:r>
            <a:r>
              <a:rPr dirty="0"/>
              <a:t> </a:t>
            </a:r>
            <a:r>
              <a:rPr dirty="0" err="1"/>
              <a:t>利尻町</a:t>
            </a:r>
            <a:endParaRPr dirty="0"/>
          </a:p>
        </p:txBody>
      </p:sp>
      <p:pic>
        <p:nvPicPr>
          <p:cNvPr id="8" name="図 7">
            <a:extLst>
              <a:ext uri="{FF2B5EF4-FFF2-40B4-BE49-F238E27FC236}">
                <a16:creationId xmlns:a16="http://schemas.microsoft.com/office/drawing/2014/main" id="{924AD3D0-C72F-475F-ACD9-11EA1E4857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2400" y="3701285"/>
            <a:ext cx="6293059" cy="4572000"/>
          </a:xfrm>
          <a:prstGeom prst="rect">
            <a:avLst/>
          </a:prstGeom>
        </p:spPr>
      </p:pic>
      <p:sp>
        <p:nvSpPr>
          <p:cNvPr id="15" name="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
            <a:extLst>
              <a:ext uri="{FF2B5EF4-FFF2-40B4-BE49-F238E27FC236}">
                <a16:creationId xmlns:a16="http://schemas.microsoft.com/office/drawing/2014/main" id="{E06ABDFF-5152-4E65-A01F-4E9EF6E93FB9}"/>
              </a:ext>
            </a:extLst>
          </p:cNvPr>
          <p:cNvSpPr txBox="1"/>
          <p:nvPr/>
        </p:nvSpPr>
        <p:spPr>
          <a:xfrm>
            <a:off x="609600" y="2435740"/>
            <a:ext cx="11711309" cy="668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gn="just" defTabSz="457200">
              <a:lnSpc>
                <a:spcPct val="140000"/>
              </a:lnSpc>
              <a:defRPr sz="1800"/>
            </a:lvl1pPr>
          </a:lstStyle>
          <a:p>
            <a:pPr algn="ctr"/>
            <a:r>
              <a:rPr lang="ja-JP" altLang="en-US" sz="3200" dirty="0"/>
              <a:t>春は、建物のペンキ塗りから始まります。</a:t>
            </a:r>
            <a:endParaRPr sz="3200" dirty="0"/>
          </a:p>
        </p:txBody>
      </p:sp>
      <p:pic>
        <p:nvPicPr>
          <p:cNvPr id="10" name="図 9">
            <a:extLst>
              <a:ext uri="{FF2B5EF4-FFF2-40B4-BE49-F238E27FC236}">
                <a16:creationId xmlns:a16="http://schemas.microsoft.com/office/drawing/2014/main" id="{EA330B43-B01C-458D-BA2B-9BCCB32F02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85" y="3701285"/>
            <a:ext cx="6096000" cy="4572000"/>
          </a:xfrm>
          <a:prstGeom prst="rect">
            <a:avLst/>
          </a:prstGeom>
        </p:spPr>
      </p:pic>
    </p:spTree>
    <p:extLst>
      <p:ext uri="{BB962C8B-B14F-4D97-AF65-F5344CB8AC3E}">
        <p14:creationId xmlns:p14="http://schemas.microsoft.com/office/powerpoint/2010/main" val="254904288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jpg" descr="g.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1716" y="0"/>
            <a:ext cx="13607954" cy="9791744"/>
          </a:xfrm>
          <a:prstGeom prst="rect">
            <a:avLst/>
          </a:prstGeom>
          <a:ln w="12700">
            <a:miter lim="400000"/>
          </a:ln>
        </p:spPr>
      </p:pic>
      <p:sp>
        <p:nvSpPr>
          <p:cNvPr id="67" name="活動内容"/>
          <p:cNvSpPr txBox="1"/>
          <p:nvPr/>
        </p:nvSpPr>
        <p:spPr>
          <a:xfrm>
            <a:off x="787428" y="661255"/>
            <a:ext cx="3587613" cy="64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dirty="0" err="1"/>
              <a:t>活動</a:t>
            </a:r>
            <a:r>
              <a:rPr lang="ja-JP" altLang="en-US" dirty="0"/>
              <a:t>報告</a:t>
            </a:r>
            <a:endParaRPr dirty="0"/>
          </a:p>
        </p:txBody>
      </p:sp>
      <p:sp>
        <p:nvSpPr>
          <p:cNvPr id="70" name="地域おこし協力隊…"/>
          <p:cNvSpPr txBox="1"/>
          <p:nvPr/>
        </p:nvSpPr>
        <p:spPr>
          <a:xfrm>
            <a:off x="10549154" y="925538"/>
            <a:ext cx="2246305" cy="60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r" defTabSz="457200">
              <a:lnSpc>
                <a:spcPct val="80000"/>
              </a:lnSpc>
              <a:defRPr sz="1700"/>
            </a:pPr>
            <a:r>
              <a:rPr dirty="0" err="1"/>
              <a:t>地域おこし協力隊</a:t>
            </a:r>
            <a:endParaRPr dirty="0"/>
          </a:p>
          <a:p>
            <a:pPr algn="r" defTabSz="457200">
              <a:lnSpc>
                <a:spcPct val="80000"/>
              </a:lnSpc>
              <a:defRPr sz="1700"/>
            </a:pPr>
            <a:r>
              <a:rPr dirty="0" err="1"/>
              <a:t>発表資料</a:t>
            </a:r>
            <a:endParaRPr dirty="0"/>
          </a:p>
        </p:txBody>
      </p:sp>
      <p:sp>
        <p:nvSpPr>
          <p:cNvPr id="71" name="北海道 利尻町"/>
          <p:cNvSpPr txBox="1"/>
          <p:nvPr/>
        </p:nvSpPr>
        <p:spPr>
          <a:xfrm>
            <a:off x="10286572" y="39155"/>
            <a:ext cx="2508887" cy="450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300000"/>
              </a:lnSpc>
              <a:defRPr sz="2700"/>
            </a:lvl1pPr>
          </a:lstStyle>
          <a:p>
            <a:r>
              <a:rPr dirty="0" err="1"/>
              <a:t>北海道</a:t>
            </a:r>
            <a:r>
              <a:rPr dirty="0"/>
              <a:t> </a:t>
            </a:r>
            <a:r>
              <a:rPr dirty="0" err="1"/>
              <a:t>利尻町</a:t>
            </a:r>
            <a:endParaRPr dirty="0"/>
          </a:p>
        </p:txBody>
      </p:sp>
      <p:pic>
        <p:nvPicPr>
          <p:cNvPr id="8" name="図 7">
            <a:extLst>
              <a:ext uri="{FF2B5EF4-FFF2-40B4-BE49-F238E27FC236}">
                <a16:creationId xmlns:a16="http://schemas.microsoft.com/office/drawing/2014/main" id="{94F3993E-8F8C-4A3B-83C4-E6EBEB1A41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90" y="3594196"/>
            <a:ext cx="6087035" cy="4551730"/>
          </a:xfrm>
          <a:prstGeom prst="rect">
            <a:avLst/>
          </a:prstGeom>
        </p:spPr>
      </p:pic>
      <p:pic>
        <p:nvPicPr>
          <p:cNvPr id="10" name="図 9">
            <a:extLst>
              <a:ext uri="{FF2B5EF4-FFF2-40B4-BE49-F238E27FC236}">
                <a16:creationId xmlns:a16="http://schemas.microsoft.com/office/drawing/2014/main" id="{FE856CAE-5CCB-4420-8607-CC6E62F716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6975" y="3594197"/>
            <a:ext cx="6352987" cy="4551730"/>
          </a:xfrm>
          <a:prstGeom prst="rect">
            <a:avLst/>
          </a:prstGeom>
        </p:spPr>
      </p:pic>
      <p:sp>
        <p:nvSpPr>
          <p:cNvPr id="19" name="テキストテキストテキストテキストテキストテキストテキストテキストテキストテキストテキストテキストテキスト">
            <a:extLst>
              <a:ext uri="{FF2B5EF4-FFF2-40B4-BE49-F238E27FC236}">
                <a16:creationId xmlns:a16="http://schemas.microsoft.com/office/drawing/2014/main" id="{0E4428D4-EE45-4739-81CF-883BAA9846F8}"/>
              </a:ext>
            </a:extLst>
          </p:cNvPr>
          <p:cNvSpPr txBox="1"/>
          <p:nvPr/>
        </p:nvSpPr>
        <p:spPr>
          <a:xfrm>
            <a:off x="2197214" y="8385223"/>
            <a:ext cx="9073756" cy="754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r>
              <a:rPr lang="ja-JP" altLang="en-US" sz="3600" dirty="0"/>
              <a:t>体験の案内はもちろんのこと、</a:t>
            </a:r>
            <a:endParaRPr sz="3600" dirty="0"/>
          </a:p>
        </p:txBody>
      </p:sp>
      <p:sp>
        <p:nvSpPr>
          <p:cNvPr id="20" name="テキストテキストテキストテキストテキストテキストテキストテキストテキストテキストテキストテキストテキスト">
            <a:extLst>
              <a:ext uri="{FF2B5EF4-FFF2-40B4-BE49-F238E27FC236}">
                <a16:creationId xmlns:a16="http://schemas.microsoft.com/office/drawing/2014/main" id="{799EE19F-675C-4071-95DB-D8C50FCAC022}"/>
              </a:ext>
            </a:extLst>
          </p:cNvPr>
          <p:cNvSpPr txBox="1"/>
          <p:nvPr/>
        </p:nvSpPr>
        <p:spPr>
          <a:xfrm>
            <a:off x="1943108" y="2126399"/>
            <a:ext cx="9073756" cy="745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r>
              <a:rPr lang="ja-JP" altLang="en-US" sz="3600" dirty="0"/>
              <a:t>営業期間は６月から９月。</a:t>
            </a:r>
            <a:endParaRPr sz="3600" dirty="0"/>
          </a:p>
        </p:txBody>
      </p:sp>
    </p:spTree>
    <p:extLst>
      <p:ext uri="{BB962C8B-B14F-4D97-AF65-F5344CB8AC3E}">
        <p14:creationId xmlns:p14="http://schemas.microsoft.com/office/powerpoint/2010/main" val="29891390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jpg" descr="g.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14504" y="1011"/>
            <a:ext cx="13607954" cy="9752589"/>
          </a:xfrm>
          <a:prstGeom prst="rect">
            <a:avLst/>
          </a:prstGeom>
          <a:ln w="12700">
            <a:miter lim="400000"/>
          </a:ln>
        </p:spPr>
      </p:pic>
      <p:sp>
        <p:nvSpPr>
          <p:cNvPr id="67" name="活動内容"/>
          <p:cNvSpPr txBox="1"/>
          <p:nvPr/>
        </p:nvSpPr>
        <p:spPr>
          <a:xfrm>
            <a:off x="787428" y="661255"/>
            <a:ext cx="3587613" cy="64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dirty="0" err="1"/>
              <a:t>活動</a:t>
            </a:r>
            <a:r>
              <a:rPr lang="ja-JP" altLang="en-US" dirty="0"/>
              <a:t>報告</a:t>
            </a:r>
            <a:endParaRPr dirty="0"/>
          </a:p>
        </p:txBody>
      </p:sp>
      <p:sp>
        <p:nvSpPr>
          <p:cNvPr id="70" name="地域おこし協力隊…"/>
          <p:cNvSpPr txBox="1"/>
          <p:nvPr/>
        </p:nvSpPr>
        <p:spPr>
          <a:xfrm>
            <a:off x="10549154" y="907609"/>
            <a:ext cx="2246305"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defTabSz="457200">
              <a:lnSpc>
                <a:spcPct val="80000"/>
              </a:lnSpc>
              <a:defRPr sz="1700"/>
            </a:pPr>
            <a:r>
              <a:rPr dirty="0" err="1"/>
              <a:t>地域おこし協力隊</a:t>
            </a:r>
            <a:endParaRPr dirty="0"/>
          </a:p>
          <a:p>
            <a:pPr algn="r" defTabSz="457200">
              <a:lnSpc>
                <a:spcPct val="80000"/>
              </a:lnSpc>
              <a:defRPr sz="1700"/>
            </a:pPr>
            <a:r>
              <a:rPr dirty="0" err="1"/>
              <a:t>発表資料</a:t>
            </a:r>
            <a:endParaRPr dirty="0"/>
          </a:p>
        </p:txBody>
      </p:sp>
      <p:sp>
        <p:nvSpPr>
          <p:cNvPr id="71" name="北海道 利尻町"/>
          <p:cNvSpPr txBox="1"/>
          <p:nvPr/>
        </p:nvSpPr>
        <p:spPr>
          <a:xfrm>
            <a:off x="10286572" y="39155"/>
            <a:ext cx="2508887" cy="450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defTabSz="457200">
              <a:lnSpc>
                <a:spcPct val="300000"/>
              </a:lnSpc>
              <a:defRPr sz="2700"/>
            </a:lvl1pPr>
          </a:lstStyle>
          <a:p>
            <a:r>
              <a:rPr dirty="0" err="1"/>
              <a:t>北海道</a:t>
            </a:r>
            <a:r>
              <a:rPr dirty="0"/>
              <a:t> </a:t>
            </a:r>
            <a:r>
              <a:rPr dirty="0" err="1"/>
              <a:t>利尻町</a:t>
            </a:r>
            <a:endParaRPr dirty="0"/>
          </a:p>
        </p:txBody>
      </p:sp>
      <p:sp>
        <p:nvSpPr>
          <p:cNvPr id="72" name="テキストテキストテキストテキストテキストテキストテキストテキストテキストテキストテキストテキストテキスト"/>
          <p:cNvSpPr txBox="1"/>
          <p:nvPr/>
        </p:nvSpPr>
        <p:spPr>
          <a:xfrm>
            <a:off x="2162743" y="2297340"/>
            <a:ext cx="9073756" cy="745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r>
              <a:rPr lang="ja-JP" altLang="en-US" sz="3600" dirty="0"/>
              <a:t>誘客のために、</a:t>
            </a:r>
            <a:r>
              <a:rPr lang="en-US" altLang="ja-JP" sz="3600" dirty="0"/>
              <a:t>WEB</a:t>
            </a:r>
            <a:r>
              <a:rPr lang="ja-JP" altLang="en-US" sz="3600" dirty="0"/>
              <a:t>サイトを作ってみたり</a:t>
            </a:r>
            <a:endParaRPr sz="3600" dirty="0"/>
          </a:p>
        </p:txBody>
      </p:sp>
      <p:pic>
        <p:nvPicPr>
          <p:cNvPr id="9" name="図 8" descr="mobairu.JPG">
            <a:extLst>
              <a:ext uri="{FF2B5EF4-FFF2-40B4-BE49-F238E27FC236}">
                <a16:creationId xmlns:a16="http://schemas.microsoft.com/office/drawing/2014/main" id="{CE26502E-AEE7-43A8-86C3-24B4F4CDD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4775" y="3469097"/>
            <a:ext cx="2550266" cy="4890701"/>
          </a:xfrm>
          <a:prstGeom prst="rect">
            <a:avLst/>
          </a:prstGeom>
        </p:spPr>
      </p:pic>
      <p:pic>
        <p:nvPicPr>
          <p:cNvPr id="10" name="図 9" descr="rishiri-kamui.com_.png">
            <a:extLst>
              <a:ext uri="{FF2B5EF4-FFF2-40B4-BE49-F238E27FC236}">
                <a16:creationId xmlns:a16="http://schemas.microsoft.com/office/drawing/2014/main" id="{0525AB48-0C2C-4893-B776-36C42E640C2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782331" y="3487026"/>
            <a:ext cx="6534691" cy="4965925"/>
          </a:xfrm>
          <a:prstGeom prst="rect">
            <a:avLst/>
          </a:prstGeom>
          <a:ln>
            <a:solidFill>
              <a:schemeClr val="bg1">
                <a:lumMod val="65000"/>
              </a:schemeClr>
            </a:solidFill>
          </a:ln>
        </p:spPr>
      </p:pic>
    </p:spTree>
    <p:extLst>
      <p:ext uri="{BB962C8B-B14F-4D97-AF65-F5344CB8AC3E}">
        <p14:creationId xmlns:p14="http://schemas.microsoft.com/office/powerpoint/2010/main" val="99207088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jpg" descr="g.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01577" y="-20215"/>
            <a:ext cx="13607954" cy="9752589"/>
          </a:xfrm>
          <a:prstGeom prst="rect">
            <a:avLst/>
          </a:prstGeom>
          <a:ln w="12700">
            <a:miter lim="400000"/>
          </a:ln>
        </p:spPr>
      </p:pic>
      <p:sp>
        <p:nvSpPr>
          <p:cNvPr id="67" name="活動内容"/>
          <p:cNvSpPr txBox="1"/>
          <p:nvPr/>
        </p:nvSpPr>
        <p:spPr>
          <a:xfrm>
            <a:off x="787428" y="661255"/>
            <a:ext cx="3587613" cy="64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dirty="0" err="1"/>
              <a:t>活動</a:t>
            </a:r>
            <a:r>
              <a:rPr lang="ja-JP" altLang="en-US" dirty="0"/>
              <a:t>報告</a:t>
            </a:r>
            <a:endParaRPr dirty="0"/>
          </a:p>
        </p:txBody>
      </p:sp>
      <p:sp>
        <p:nvSpPr>
          <p:cNvPr id="70" name="地域おこし協力隊…"/>
          <p:cNvSpPr txBox="1"/>
          <p:nvPr/>
        </p:nvSpPr>
        <p:spPr>
          <a:xfrm>
            <a:off x="10549154" y="907609"/>
            <a:ext cx="2246305"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defTabSz="457200">
              <a:lnSpc>
                <a:spcPct val="80000"/>
              </a:lnSpc>
              <a:defRPr sz="1700"/>
            </a:pPr>
            <a:r>
              <a:rPr dirty="0" err="1"/>
              <a:t>地域おこし協力隊</a:t>
            </a:r>
            <a:endParaRPr dirty="0"/>
          </a:p>
          <a:p>
            <a:pPr algn="r" defTabSz="457200">
              <a:lnSpc>
                <a:spcPct val="80000"/>
              </a:lnSpc>
              <a:defRPr sz="1700"/>
            </a:pPr>
            <a:r>
              <a:rPr dirty="0" err="1"/>
              <a:t>発表資料</a:t>
            </a:r>
            <a:endParaRPr dirty="0"/>
          </a:p>
        </p:txBody>
      </p:sp>
      <p:sp>
        <p:nvSpPr>
          <p:cNvPr id="71" name="北海道 利尻町"/>
          <p:cNvSpPr txBox="1"/>
          <p:nvPr/>
        </p:nvSpPr>
        <p:spPr>
          <a:xfrm>
            <a:off x="10286572" y="39155"/>
            <a:ext cx="2508887" cy="450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defTabSz="457200">
              <a:lnSpc>
                <a:spcPct val="300000"/>
              </a:lnSpc>
              <a:defRPr sz="2700"/>
            </a:lvl1pPr>
          </a:lstStyle>
          <a:p>
            <a:r>
              <a:rPr dirty="0" err="1"/>
              <a:t>北海道</a:t>
            </a:r>
            <a:r>
              <a:rPr dirty="0"/>
              <a:t> </a:t>
            </a:r>
            <a:r>
              <a:rPr dirty="0" err="1"/>
              <a:t>利尻町</a:t>
            </a:r>
            <a:endParaRPr dirty="0"/>
          </a:p>
        </p:txBody>
      </p:sp>
      <p:sp>
        <p:nvSpPr>
          <p:cNvPr id="72" name="テキストテキストテキストテキストテキストテキストテキストテキストテキストテキストテキストテキストテキスト"/>
          <p:cNvSpPr txBox="1"/>
          <p:nvPr/>
        </p:nvSpPr>
        <p:spPr>
          <a:xfrm>
            <a:off x="2467259" y="7326234"/>
            <a:ext cx="9073756" cy="745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r>
              <a:rPr lang="ja-JP" altLang="en-US" sz="3600" dirty="0"/>
              <a:t>旅行会社に営業まわったりしています。</a:t>
            </a:r>
            <a:endParaRPr sz="3600" dirty="0"/>
          </a:p>
        </p:txBody>
      </p:sp>
      <p:pic>
        <p:nvPicPr>
          <p:cNvPr id="3" name="図 2">
            <a:extLst>
              <a:ext uri="{FF2B5EF4-FFF2-40B4-BE49-F238E27FC236}">
                <a16:creationId xmlns:a16="http://schemas.microsoft.com/office/drawing/2014/main" id="{32950A9C-1BCD-4FD7-8C49-1797256CD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103" y="2626521"/>
            <a:ext cx="6004410" cy="3965319"/>
          </a:xfrm>
          <a:prstGeom prst="rect">
            <a:avLst/>
          </a:prstGeom>
        </p:spPr>
      </p:pic>
      <p:pic>
        <p:nvPicPr>
          <p:cNvPr id="5" name="図 4">
            <a:extLst>
              <a:ext uri="{FF2B5EF4-FFF2-40B4-BE49-F238E27FC236}">
                <a16:creationId xmlns:a16="http://schemas.microsoft.com/office/drawing/2014/main" id="{05B8152C-6371-45DD-8B4B-2E2BBD53E0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6078" y="2625540"/>
            <a:ext cx="6004410" cy="3965319"/>
          </a:xfrm>
          <a:prstGeom prst="rect">
            <a:avLst/>
          </a:prstGeom>
        </p:spPr>
      </p:pic>
    </p:spTree>
    <p:extLst>
      <p:ext uri="{BB962C8B-B14F-4D97-AF65-F5344CB8AC3E}">
        <p14:creationId xmlns:p14="http://schemas.microsoft.com/office/powerpoint/2010/main" val="371873070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jpg" descr="g.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14504" y="1011"/>
            <a:ext cx="13607954" cy="9752589"/>
          </a:xfrm>
          <a:prstGeom prst="rect">
            <a:avLst/>
          </a:prstGeom>
          <a:ln w="12700">
            <a:miter lim="400000"/>
          </a:ln>
        </p:spPr>
      </p:pic>
      <p:sp>
        <p:nvSpPr>
          <p:cNvPr id="67" name="活動内容"/>
          <p:cNvSpPr txBox="1"/>
          <p:nvPr/>
        </p:nvSpPr>
        <p:spPr>
          <a:xfrm>
            <a:off x="787428" y="661255"/>
            <a:ext cx="3587613" cy="64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dirty="0" err="1"/>
              <a:t>活動</a:t>
            </a:r>
            <a:r>
              <a:rPr lang="ja-JP" altLang="en-US" dirty="0"/>
              <a:t>報告</a:t>
            </a:r>
            <a:endParaRPr dirty="0"/>
          </a:p>
        </p:txBody>
      </p:sp>
      <p:sp>
        <p:nvSpPr>
          <p:cNvPr id="70" name="地域おこし協力隊…"/>
          <p:cNvSpPr txBox="1"/>
          <p:nvPr/>
        </p:nvSpPr>
        <p:spPr>
          <a:xfrm>
            <a:off x="10549154" y="907609"/>
            <a:ext cx="2246305"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defTabSz="457200">
              <a:lnSpc>
                <a:spcPct val="80000"/>
              </a:lnSpc>
              <a:defRPr sz="1700"/>
            </a:pPr>
            <a:r>
              <a:rPr dirty="0" err="1"/>
              <a:t>地域おこし協力隊</a:t>
            </a:r>
            <a:endParaRPr dirty="0"/>
          </a:p>
          <a:p>
            <a:pPr algn="r" defTabSz="457200">
              <a:lnSpc>
                <a:spcPct val="80000"/>
              </a:lnSpc>
              <a:defRPr sz="1700"/>
            </a:pPr>
            <a:r>
              <a:rPr dirty="0" err="1"/>
              <a:t>発表資料</a:t>
            </a:r>
            <a:endParaRPr dirty="0"/>
          </a:p>
        </p:txBody>
      </p:sp>
      <p:sp>
        <p:nvSpPr>
          <p:cNvPr id="71" name="北海道 利尻町"/>
          <p:cNvSpPr txBox="1"/>
          <p:nvPr/>
        </p:nvSpPr>
        <p:spPr>
          <a:xfrm>
            <a:off x="10286572" y="39155"/>
            <a:ext cx="2508887" cy="450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defTabSz="457200">
              <a:lnSpc>
                <a:spcPct val="300000"/>
              </a:lnSpc>
              <a:defRPr sz="2700"/>
            </a:lvl1pPr>
          </a:lstStyle>
          <a:p>
            <a:r>
              <a:rPr dirty="0" err="1"/>
              <a:t>北海道</a:t>
            </a:r>
            <a:r>
              <a:rPr dirty="0"/>
              <a:t> </a:t>
            </a:r>
            <a:r>
              <a:rPr dirty="0" err="1"/>
              <a:t>利尻町</a:t>
            </a:r>
            <a:endParaRPr dirty="0"/>
          </a:p>
        </p:txBody>
      </p:sp>
      <p:sp>
        <p:nvSpPr>
          <p:cNvPr id="15" name="テキストテキストテキストテキストテキストテキストテキストテキストテキストテキストテキストテキストテキスト">
            <a:extLst>
              <a:ext uri="{FF2B5EF4-FFF2-40B4-BE49-F238E27FC236}">
                <a16:creationId xmlns:a16="http://schemas.microsoft.com/office/drawing/2014/main" id="{C3657132-02F8-4729-8781-CACFC9CA0175}"/>
              </a:ext>
            </a:extLst>
          </p:cNvPr>
          <p:cNvSpPr txBox="1"/>
          <p:nvPr/>
        </p:nvSpPr>
        <p:spPr>
          <a:xfrm>
            <a:off x="1168428" y="7348667"/>
            <a:ext cx="11366472" cy="15215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r>
              <a:rPr lang="ja-JP" altLang="en-US" sz="3600" dirty="0"/>
              <a:t>東京都港区（品川シーズンテラス）で、</a:t>
            </a:r>
            <a:endParaRPr lang="en-US" altLang="ja-JP" sz="3600" dirty="0"/>
          </a:p>
          <a:p>
            <a:r>
              <a:rPr lang="ja-JP" altLang="en-US" sz="3600" dirty="0"/>
              <a:t>出張体験もやらせてもらいました。</a:t>
            </a:r>
            <a:endParaRPr sz="3600" dirty="0"/>
          </a:p>
        </p:txBody>
      </p:sp>
      <p:pic>
        <p:nvPicPr>
          <p:cNvPr id="4" name="図 3">
            <a:extLst>
              <a:ext uri="{FF2B5EF4-FFF2-40B4-BE49-F238E27FC236}">
                <a16:creationId xmlns:a16="http://schemas.microsoft.com/office/drawing/2014/main" id="{F3019718-2261-4CD7-90DC-D9281CAF91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50" y="2572321"/>
            <a:ext cx="5822950" cy="4367213"/>
          </a:xfrm>
          <a:prstGeom prst="rect">
            <a:avLst/>
          </a:prstGeom>
        </p:spPr>
      </p:pic>
      <p:pic>
        <p:nvPicPr>
          <p:cNvPr id="6" name="図 5">
            <a:extLst>
              <a:ext uri="{FF2B5EF4-FFF2-40B4-BE49-F238E27FC236}">
                <a16:creationId xmlns:a16="http://schemas.microsoft.com/office/drawing/2014/main" id="{C60E84F1-62C9-47E0-B6A0-E9774B0E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2572321"/>
            <a:ext cx="6172200" cy="4367213"/>
          </a:xfrm>
          <a:prstGeom prst="rect">
            <a:avLst/>
          </a:prstGeom>
        </p:spPr>
      </p:pic>
    </p:spTree>
    <p:extLst>
      <p:ext uri="{BB962C8B-B14F-4D97-AF65-F5344CB8AC3E}">
        <p14:creationId xmlns:p14="http://schemas.microsoft.com/office/powerpoint/2010/main" val="37667368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jpg" descr="g.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14504" y="1011"/>
            <a:ext cx="13607954" cy="9752589"/>
          </a:xfrm>
          <a:prstGeom prst="rect">
            <a:avLst/>
          </a:prstGeom>
          <a:ln w="12700">
            <a:miter lim="400000"/>
          </a:ln>
        </p:spPr>
      </p:pic>
      <p:sp>
        <p:nvSpPr>
          <p:cNvPr id="67" name="活動内容"/>
          <p:cNvSpPr txBox="1"/>
          <p:nvPr/>
        </p:nvSpPr>
        <p:spPr>
          <a:xfrm>
            <a:off x="787428" y="661255"/>
            <a:ext cx="3587613" cy="64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dirty="0" err="1"/>
              <a:t>活動</a:t>
            </a:r>
            <a:r>
              <a:rPr lang="ja-JP" altLang="en-US" dirty="0"/>
              <a:t>報告</a:t>
            </a:r>
            <a:endParaRPr dirty="0"/>
          </a:p>
        </p:txBody>
      </p:sp>
      <p:sp>
        <p:nvSpPr>
          <p:cNvPr id="70" name="地域おこし協力隊…"/>
          <p:cNvSpPr txBox="1"/>
          <p:nvPr/>
        </p:nvSpPr>
        <p:spPr>
          <a:xfrm>
            <a:off x="10549154" y="907609"/>
            <a:ext cx="2246305"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defTabSz="457200">
              <a:lnSpc>
                <a:spcPct val="80000"/>
              </a:lnSpc>
              <a:defRPr sz="1700"/>
            </a:pPr>
            <a:r>
              <a:rPr dirty="0" err="1"/>
              <a:t>地域おこし協力隊</a:t>
            </a:r>
            <a:endParaRPr dirty="0"/>
          </a:p>
          <a:p>
            <a:pPr algn="r" defTabSz="457200">
              <a:lnSpc>
                <a:spcPct val="80000"/>
              </a:lnSpc>
              <a:defRPr sz="1700"/>
            </a:pPr>
            <a:r>
              <a:rPr dirty="0" err="1"/>
              <a:t>発表資料</a:t>
            </a:r>
            <a:endParaRPr dirty="0"/>
          </a:p>
        </p:txBody>
      </p:sp>
      <p:sp>
        <p:nvSpPr>
          <p:cNvPr id="71" name="北海道 利尻町"/>
          <p:cNvSpPr txBox="1"/>
          <p:nvPr/>
        </p:nvSpPr>
        <p:spPr>
          <a:xfrm>
            <a:off x="10286572" y="39155"/>
            <a:ext cx="2508887" cy="450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defTabSz="457200">
              <a:lnSpc>
                <a:spcPct val="300000"/>
              </a:lnSpc>
              <a:defRPr sz="2700"/>
            </a:lvl1pPr>
          </a:lstStyle>
          <a:p>
            <a:r>
              <a:rPr dirty="0" err="1"/>
              <a:t>北海道</a:t>
            </a:r>
            <a:r>
              <a:rPr dirty="0"/>
              <a:t> </a:t>
            </a:r>
            <a:r>
              <a:rPr dirty="0" err="1"/>
              <a:t>利尻町</a:t>
            </a:r>
            <a:endParaRPr dirty="0"/>
          </a:p>
        </p:txBody>
      </p:sp>
      <p:sp>
        <p:nvSpPr>
          <p:cNvPr id="72" name="テキストテキストテキストテキストテキストテキストテキストテキストテキストテキストテキストテキストテキスト"/>
          <p:cNvSpPr txBox="1"/>
          <p:nvPr/>
        </p:nvSpPr>
        <p:spPr>
          <a:xfrm>
            <a:off x="956935" y="2081487"/>
            <a:ext cx="12008031" cy="745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r>
              <a:rPr lang="ja-JP" altLang="en-US" sz="3600" dirty="0"/>
              <a:t>毎年、利尻高校と一緒に事業もやらせてもらってます。</a:t>
            </a:r>
            <a:endParaRPr sz="3600" dirty="0"/>
          </a:p>
        </p:txBody>
      </p:sp>
      <p:pic>
        <p:nvPicPr>
          <p:cNvPr id="3" name="図 2">
            <a:extLst>
              <a:ext uri="{FF2B5EF4-FFF2-40B4-BE49-F238E27FC236}">
                <a16:creationId xmlns:a16="http://schemas.microsoft.com/office/drawing/2014/main" id="{1F85BE96-395A-4B11-B0C2-D736B3F918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45" y="3145146"/>
            <a:ext cx="5982447" cy="4486835"/>
          </a:xfrm>
          <a:prstGeom prst="rect">
            <a:avLst/>
          </a:prstGeom>
        </p:spPr>
      </p:pic>
      <p:pic>
        <p:nvPicPr>
          <p:cNvPr id="5" name="図 4">
            <a:extLst>
              <a:ext uri="{FF2B5EF4-FFF2-40B4-BE49-F238E27FC236}">
                <a16:creationId xmlns:a16="http://schemas.microsoft.com/office/drawing/2014/main" id="{185CA850-A8BE-469E-8AD6-B3F45854DA8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39618" y="3163075"/>
            <a:ext cx="5982448" cy="4486836"/>
          </a:xfrm>
          <a:prstGeom prst="rect">
            <a:avLst/>
          </a:prstGeom>
        </p:spPr>
      </p:pic>
      <p:sp>
        <p:nvSpPr>
          <p:cNvPr id="13" name="テキストテキストテキストテキストテキストテキストテキストテキストテキストテキストテキストテキストテキスト">
            <a:extLst>
              <a:ext uri="{FF2B5EF4-FFF2-40B4-BE49-F238E27FC236}">
                <a16:creationId xmlns:a16="http://schemas.microsoft.com/office/drawing/2014/main" id="{30410093-C1A4-4B45-BA56-0F83A40E883A}"/>
              </a:ext>
            </a:extLst>
          </p:cNvPr>
          <p:cNvSpPr txBox="1"/>
          <p:nvPr/>
        </p:nvSpPr>
        <p:spPr>
          <a:xfrm>
            <a:off x="614035" y="7790901"/>
            <a:ext cx="12008031" cy="16076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r>
              <a:rPr lang="ja-JP" altLang="en-US" sz="4000" u="sng" dirty="0"/>
              <a:t>ツアーデスク＆乗船前プレゼン（</a:t>
            </a:r>
            <a:r>
              <a:rPr lang="en-US" altLang="ja-JP" sz="4000" u="sng" dirty="0"/>
              <a:t>2019</a:t>
            </a:r>
            <a:r>
              <a:rPr lang="ja-JP" altLang="en-US" sz="4000" u="sng" dirty="0"/>
              <a:t>年）</a:t>
            </a:r>
            <a:endParaRPr lang="en-US" altLang="ja-JP" sz="4000" u="sng" dirty="0"/>
          </a:p>
          <a:p>
            <a:r>
              <a:rPr lang="ja-JP" altLang="en-US" sz="3600" dirty="0"/>
              <a:t>利尻→小樽→利尻（にっぽん丸）の旅をしてきました。</a:t>
            </a:r>
            <a:endParaRPr sz="3600" dirty="0"/>
          </a:p>
        </p:txBody>
      </p:sp>
    </p:spTree>
    <p:extLst>
      <p:ext uri="{BB962C8B-B14F-4D97-AF65-F5344CB8AC3E}">
        <p14:creationId xmlns:p14="http://schemas.microsoft.com/office/powerpoint/2010/main" val="1629994322"/>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effectStyle>
        <a:effectStyle>
          <a:effectLst/>
        </a:effectStyle>
        <a:effectStyle>
          <a:effectLst/>
        </a:effectStyle>
      </a:effectStyleLst>
      <a:bgFillStyleLst>
        <a:solidFill>
          <a:srgbClr val="FFFFFF"/>
        </a:solidFill>
        <a:solidFill>
          <a:srgbClr val="FFFFFF"/>
        </a:solidFill>
        <a:solidFill>
          <a:srgbClr val="FFFFFF"/>
        </a:soli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effectStyle>
        <a:effectStyle>
          <a:effectLst/>
        </a:effectStyle>
        <a:effectStyle>
          <a:effectLst/>
        </a:effectStyle>
      </a:effectStyleLst>
      <a:bgFillStyleLst>
        <a:solidFill>
          <a:srgbClr val="FFFFFF"/>
        </a:solidFill>
        <a:solidFill>
          <a:srgbClr val="FFFFFF"/>
        </a:solidFill>
        <a:solidFill>
          <a:srgbClr val="FFFFFF"/>
        </a:soli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3628</TotalTime>
  <Words>437</Words>
  <Application>Microsoft Office PowerPoint</Application>
  <PresentationFormat>ユーザー設定</PresentationFormat>
  <Paragraphs>109</Paragraphs>
  <Slides>15</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15</vt:i4>
      </vt:variant>
    </vt:vector>
  </HeadingPairs>
  <TitlesOfParts>
    <vt:vector size="21" baseType="lpstr">
      <vt:lpstr>Helvetica Neue Light</vt:lpstr>
      <vt:lpstr>Helvetica Neue Thin</vt:lpstr>
      <vt:lpstr>Lucida Grande</vt:lpstr>
      <vt:lpstr>ヒラギノ角ゴ ProN W3</vt:lpstr>
      <vt:lpstr>ヒラギノ角ゴ ProN W6</vt:lpstr>
      <vt:lpstr>White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宇佐美　翔太</dc:creator>
  <cp:lastModifiedBy>宇佐美　翔太</cp:lastModifiedBy>
  <cp:revision>23</cp:revision>
  <dcterms:modified xsi:type="dcterms:W3CDTF">2021-02-24T02:59:04Z</dcterms:modified>
</cp:coreProperties>
</file>