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0" r:id="rId3"/>
    <p:sldId id="257" r:id="rId4"/>
    <p:sldId id="258"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81" autoAdjust="0"/>
  </p:normalViewPr>
  <p:slideViewPr>
    <p:cSldViewPr>
      <p:cViewPr varScale="1">
        <p:scale>
          <a:sx n="49" d="100"/>
          <a:sy n="49" d="100"/>
        </p:scale>
        <p:origin x="744" y="78"/>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5095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4583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391305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4791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jpg" descr="p.jpg"/>
          <p:cNvPicPr>
            <a:picLocks noChangeAspect="1"/>
          </p:cNvPicPr>
          <p:nvPr/>
        </p:nvPicPr>
        <p:blipFill>
          <a:blip r:embed="rId3" cstate="print"/>
          <a:srcRect t="2635" b="2635"/>
          <a:stretch>
            <a:fillRect/>
          </a:stretch>
        </p:blipFill>
        <p:spPr>
          <a:xfrm>
            <a:off x="-301578" y="22889"/>
            <a:ext cx="13607956" cy="9700421"/>
          </a:xfrm>
          <a:prstGeom prst="rect">
            <a:avLst/>
          </a:prstGeom>
          <a:ln w="12700">
            <a:miter lim="400000"/>
          </a:ln>
        </p:spPr>
      </p:pic>
      <p:sp>
        <p:nvSpPr>
          <p:cNvPr id="55" name="出身：…"/>
          <p:cNvSpPr txBox="1"/>
          <p:nvPr/>
        </p:nvSpPr>
        <p:spPr>
          <a:xfrm>
            <a:off x="1630350" y="2138237"/>
            <a:ext cx="1268741" cy="491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300000"/>
              </a:lnSpc>
              <a:defRPr sz="1800">
                <a:latin typeface="ヒラギノ角ゴ ProN W6"/>
                <a:ea typeface="ヒラギノ角ゴ ProN W6"/>
                <a:cs typeface="ヒラギノ角ゴ ProN W6"/>
                <a:sym typeface="ヒラギノ角ゴ ProN W6"/>
              </a:defRPr>
            </a:pPr>
            <a:r>
              <a:rPr>
                <a:latin typeface="BIZ UDPゴシック" panose="020B0400000000000000" pitchFamily="50" charset="-128"/>
                <a:ea typeface="BIZ UDPゴシック" panose="020B0400000000000000" pitchFamily="50" charset="-128"/>
              </a:rPr>
              <a:t>出身：</a:t>
            </a:r>
          </a:p>
          <a:p>
            <a:pPr algn="r" defTabSz="457200">
              <a:lnSpc>
                <a:spcPct val="300000"/>
              </a:lnSpc>
              <a:defRPr sz="1800">
                <a:latin typeface="ヒラギノ角ゴ ProN W6"/>
                <a:ea typeface="ヒラギノ角ゴ ProN W6"/>
                <a:cs typeface="ヒラギノ角ゴ ProN W6"/>
                <a:sym typeface="ヒラギノ角ゴ ProN W6"/>
              </a:defRPr>
            </a:pPr>
            <a:r>
              <a:rPr>
                <a:latin typeface="BIZ UDPゴシック" panose="020B0400000000000000" pitchFamily="50" charset="-128"/>
                <a:ea typeface="BIZ UDPゴシック" panose="020B0400000000000000" pitchFamily="50" charset="-128"/>
              </a:rPr>
              <a:t>活動場所：</a:t>
            </a:r>
          </a:p>
          <a:p>
            <a:pPr algn="r" defTabSz="457200">
              <a:lnSpc>
                <a:spcPct val="300000"/>
              </a:lnSpc>
              <a:defRPr sz="1800">
                <a:latin typeface="ヒラギノ角ゴ ProN W6"/>
                <a:ea typeface="ヒラギノ角ゴ ProN W6"/>
                <a:cs typeface="ヒラギノ角ゴ ProN W6"/>
                <a:sym typeface="ヒラギノ角ゴ ProN W6"/>
              </a:defRPr>
            </a:pPr>
            <a:r>
              <a:rPr>
                <a:latin typeface="BIZ UDPゴシック" panose="020B0400000000000000" pitchFamily="50" charset="-128"/>
                <a:ea typeface="BIZ UDPゴシック" panose="020B0400000000000000" pitchFamily="50" charset="-128"/>
              </a:rPr>
              <a:t>活動内容：</a:t>
            </a:r>
          </a:p>
          <a:p>
            <a:pPr algn="r" defTabSz="457200">
              <a:lnSpc>
                <a:spcPct val="300000"/>
              </a:lnSpc>
              <a:defRPr sz="1800">
                <a:latin typeface="ヒラギノ角ゴ ProN W6"/>
                <a:ea typeface="ヒラギノ角ゴ ProN W6"/>
                <a:cs typeface="ヒラギノ角ゴ ProN W6"/>
                <a:sym typeface="ヒラギノ角ゴ ProN W6"/>
              </a:defRPr>
            </a:pPr>
            <a:endParaRPr>
              <a:latin typeface="BIZ UDPゴシック" panose="020B0400000000000000" pitchFamily="50" charset="-128"/>
              <a:ea typeface="BIZ UDPゴシック" panose="020B0400000000000000"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endParaRPr>
              <a:latin typeface="BIZ UDPゴシック" panose="020B0400000000000000" pitchFamily="50" charset="-128"/>
              <a:ea typeface="BIZ UDPゴシック" panose="020B0400000000000000"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r>
              <a:rPr>
                <a:latin typeface="BIZ UDPゴシック" panose="020B0400000000000000" pitchFamily="50" charset="-128"/>
                <a:ea typeface="BIZ UDPゴシック" panose="020B0400000000000000" pitchFamily="50" charset="-128"/>
              </a:rPr>
              <a:t>任期：</a:t>
            </a:r>
          </a:p>
        </p:txBody>
      </p:sp>
      <p:sp>
        <p:nvSpPr>
          <p:cNvPr id="56" name="埼玉県…"/>
          <p:cNvSpPr txBox="1"/>
          <p:nvPr/>
        </p:nvSpPr>
        <p:spPr>
          <a:xfrm>
            <a:off x="2862132" y="2096594"/>
            <a:ext cx="4864404" cy="5010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229000"/>
              </a:lnSpc>
              <a:defRPr>
                <a:latin typeface="ヒラギノ角ゴ ProN W6"/>
                <a:ea typeface="ヒラギノ角ゴ ProN W6"/>
                <a:cs typeface="ヒラギノ角ゴ ProN W6"/>
                <a:sym typeface="ヒラギノ角ゴ ProN W6"/>
              </a:defRPr>
            </a:pPr>
            <a:r>
              <a:rPr lang="ja-JP" altLang="en-US" dirty="0">
                <a:latin typeface="BIZ UDPゴシック" panose="020B0400000000000000" pitchFamily="50" charset="-128"/>
                <a:ea typeface="BIZ UDPゴシック" panose="020B0400000000000000" pitchFamily="50" charset="-128"/>
              </a:rPr>
              <a:t>北海道</a:t>
            </a:r>
            <a:endParaRPr dirty="0">
              <a:latin typeface="BIZ UDPゴシック" panose="020B0400000000000000" pitchFamily="50" charset="-128"/>
              <a:ea typeface="BIZ UDPゴシック" panose="020B0400000000000000" pitchFamily="50" charset="-128"/>
            </a:endParaRPr>
          </a:p>
          <a:p>
            <a:pPr algn="l" defTabSz="457200">
              <a:lnSpc>
                <a:spcPct val="229000"/>
              </a:lnSpc>
              <a:defRPr>
                <a:latin typeface="ヒラギノ角ゴ ProN W6"/>
                <a:ea typeface="ヒラギノ角ゴ ProN W6"/>
                <a:cs typeface="ヒラギノ角ゴ ProN W6"/>
                <a:sym typeface="ヒラギノ角ゴ ProN W6"/>
              </a:defRPr>
            </a:pPr>
            <a:r>
              <a:rPr lang="ja-JP" altLang="en-US" dirty="0">
                <a:latin typeface="BIZ UDPゴシック" panose="020B0400000000000000" pitchFamily="50" charset="-128"/>
                <a:ea typeface="BIZ UDPゴシック" panose="020B0400000000000000" pitchFamily="50" charset="-128"/>
              </a:rPr>
              <a:t>観光協会</a:t>
            </a:r>
            <a:endParaRPr dirty="0">
              <a:latin typeface="BIZ UDPゴシック" panose="020B0400000000000000" pitchFamily="50" charset="-128"/>
              <a:ea typeface="BIZ UDPゴシック" panose="020B0400000000000000" pitchFamily="50" charset="-128"/>
            </a:endParaRPr>
          </a:p>
          <a:p>
            <a:pPr algn="l" defTabSz="457200">
              <a:lnSpc>
                <a:spcPct val="229000"/>
              </a:lnSpc>
              <a:defRPr>
                <a:latin typeface="ヒラギノ角ゴ ProN W6"/>
                <a:ea typeface="ヒラギノ角ゴ ProN W6"/>
                <a:cs typeface="ヒラギノ角ゴ ProN W6"/>
                <a:sym typeface="ヒラギノ角ゴ ProN W6"/>
              </a:defRPr>
            </a:pPr>
            <a:r>
              <a:rPr lang="ja-JP" altLang="en-US" dirty="0">
                <a:latin typeface="BIZ UDPゴシック" panose="020B0400000000000000" pitchFamily="50" charset="-128"/>
                <a:ea typeface="BIZ UDPゴシック" panose="020B0400000000000000" pitchFamily="50" charset="-128"/>
              </a:rPr>
              <a:t>神居海岸パークスタッフ</a:t>
            </a:r>
            <a:endParaRPr lang="en-US" altLang="ja-JP" dirty="0">
              <a:latin typeface="BIZ UDPゴシック" panose="020B0400000000000000" pitchFamily="50" charset="-128"/>
              <a:ea typeface="BIZ UDPゴシック" panose="020B0400000000000000" pitchFamily="50" charset="-128"/>
            </a:endParaRPr>
          </a:p>
          <a:p>
            <a:pPr algn="l" defTabSz="457200">
              <a:lnSpc>
                <a:spcPct val="229000"/>
              </a:lnSpc>
              <a:defRPr>
                <a:latin typeface="ヒラギノ角ゴ ProN W6"/>
                <a:ea typeface="ヒラギノ角ゴ ProN W6"/>
                <a:cs typeface="ヒラギノ角ゴ ProN W6"/>
                <a:sym typeface="ヒラギノ角ゴ ProN W6"/>
              </a:defRPr>
            </a:pPr>
            <a:r>
              <a:rPr lang="en-US" altLang="ja-JP" dirty="0">
                <a:latin typeface="BIZ UDPゴシック" panose="020B0400000000000000" pitchFamily="50" charset="-128"/>
                <a:ea typeface="BIZ UDPゴシック" panose="020B0400000000000000" pitchFamily="50" charset="-128"/>
              </a:rPr>
              <a:t>Instagram</a:t>
            </a:r>
            <a:r>
              <a:rPr lang="ja-JP" altLang="en-US" dirty="0">
                <a:latin typeface="BIZ UDPゴシック" panose="020B0400000000000000" pitchFamily="50" charset="-128"/>
                <a:ea typeface="BIZ UDPゴシック" panose="020B0400000000000000" pitchFamily="50" charset="-128"/>
              </a:rPr>
              <a:t>での情報発信</a:t>
            </a:r>
            <a:endParaRPr dirty="0">
              <a:latin typeface="BIZ UDPゴシック" panose="020B0400000000000000" pitchFamily="50" charset="-128"/>
              <a:ea typeface="BIZ UDPゴシック" panose="020B0400000000000000" pitchFamily="50" charset="-128"/>
            </a:endParaRPr>
          </a:p>
          <a:p>
            <a:pPr algn="l" defTabSz="457200">
              <a:lnSpc>
                <a:spcPct val="229000"/>
              </a:lnSpc>
              <a:defRPr>
                <a:latin typeface="ヒラギノ角ゴ ProN W6"/>
                <a:ea typeface="ヒラギノ角ゴ ProN W6"/>
                <a:cs typeface="ヒラギノ角ゴ ProN W6"/>
                <a:sym typeface="ヒラギノ角ゴ ProN W6"/>
              </a:defRPr>
            </a:pPr>
            <a:r>
              <a:rPr lang="ja-JP" altLang="en-US" dirty="0">
                <a:latin typeface="BIZ UDPゴシック" panose="020B0400000000000000" pitchFamily="50" charset="-128"/>
                <a:ea typeface="BIZ UDPゴシック" panose="020B0400000000000000" pitchFamily="50" charset="-128"/>
              </a:rPr>
              <a:t>ポスター・チラシなどのデザイン</a:t>
            </a:r>
            <a:endParaRPr dirty="0">
              <a:latin typeface="BIZ UDPゴシック" panose="020B0400000000000000" pitchFamily="50" charset="-128"/>
              <a:ea typeface="BIZ UDPゴシック" panose="020B0400000000000000" pitchFamily="50" charset="-128"/>
            </a:endParaRPr>
          </a:p>
          <a:p>
            <a:pPr algn="l" defTabSz="457200">
              <a:lnSpc>
                <a:spcPct val="229000"/>
              </a:lnSpc>
              <a:defRPr>
                <a:latin typeface="ヒラギノ角ゴ ProN W6"/>
                <a:ea typeface="ヒラギノ角ゴ ProN W6"/>
                <a:cs typeface="ヒラギノ角ゴ ProN W6"/>
                <a:sym typeface="ヒラギノ角ゴ ProN W6"/>
              </a:defRPr>
            </a:pPr>
            <a:r>
              <a:rPr dirty="0">
                <a:latin typeface="BIZ UDPゴシック" panose="020B0400000000000000" pitchFamily="50" charset="-128"/>
                <a:ea typeface="BIZ UDPゴシック" panose="020B0400000000000000" pitchFamily="50" charset="-128"/>
              </a:rPr>
              <a:t>202</a:t>
            </a:r>
            <a:r>
              <a:rPr lang="en-US" altLang="ja-JP" dirty="0">
                <a:latin typeface="BIZ UDPゴシック" panose="020B0400000000000000" pitchFamily="50" charset="-128"/>
                <a:ea typeface="BIZ UDPゴシック" panose="020B0400000000000000" pitchFamily="50" charset="-128"/>
              </a:rPr>
              <a:t>4</a:t>
            </a:r>
            <a:r>
              <a:rPr dirty="0">
                <a:latin typeface="BIZ UDPゴシック" panose="020B0400000000000000" pitchFamily="50" charset="-128"/>
                <a:ea typeface="BIZ UDPゴシック" panose="020B0400000000000000" pitchFamily="50" charset="-128"/>
              </a:rPr>
              <a:t>年3月末まで</a:t>
            </a: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latin typeface="BIZ UDPゴシック" panose="020B0400000000000000" pitchFamily="50" charset="-128"/>
                <a:ea typeface="BIZ UDPゴシック" panose="020B0400000000000000" pitchFamily="50" charset="-128"/>
              </a:rPr>
              <a:t>吉田　悠人</a:t>
            </a:r>
            <a:endParaRPr dirty="0">
              <a:latin typeface="BIZ UDPゴシック" panose="020B0400000000000000" pitchFamily="50" charset="-128"/>
              <a:ea typeface="BIZ UDPゴシック" panose="020B0400000000000000" pitchFamily="50" charset="-128"/>
            </a:endParaRPr>
          </a:p>
        </p:txBody>
      </p:sp>
      <p:sp>
        <p:nvSpPr>
          <p:cNvPr id="58" name="地域おこし協力隊…"/>
          <p:cNvSpPr txBox="1"/>
          <p:nvPr/>
        </p:nvSpPr>
        <p:spPr>
          <a:xfrm>
            <a:off x="10549154" y="791076"/>
            <a:ext cx="2246305" cy="842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150000"/>
              </a:lnSpc>
              <a:defRPr sz="1700"/>
            </a:pPr>
            <a:r>
              <a:rPr dirty="0" err="1"/>
              <a:t>地域おこし協力隊</a:t>
            </a:r>
            <a:endParaRPr dirty="0"/>
          </a:p>
          <a:p>
            <a:pPr algn="r" defTabSz="457200">
              <a:lnSpc>
                <a:spcPct val="150000"/>
              </a:lnSpc>
              <a:defRPr sz="1700"/>
            </a:pPr>
            <a:r>
              <a:rPr dirty="0" err="1"/>
              <a:t>発表資料</a:t>
            </a:r>
            <a:endParaRPr dirty="0"/>
          </a:p>
        </p:txBody>
      </p:sp>
      <p:sp>
        <p:nvSpPr>
          <p:cNvPr id="59" name="北海道 利尻町"/>
          <p:cNvSpPr txBox="1"/>
          <p:nvPr/>
        </p:nvSpPr>
        <p:spPr>
          <a:xfrm>
            <a:off x="10286572" y="110874"/>
            <a:ext cx="2508887" cy="1122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algn="r" defTabSz="457200">
              <a:lnSpc>
                <a:spcPct val="300000"/>
              </a:lnSpc>
              <a:defRPr sz="2700"/>
            </a:lvl1pPr>
          </a:lstStyle>
          <a:p>
            <a:pPr algn="ctr"/>
            <a:endParaRPr dirty="0"/>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49872" y="7261624"/>
            <a:ext cx="9500144" cy="763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dirty="0">
                <a:latin typeface="BIZ UDPゴシック" panose="020B0400000000000000" pitchFamily="50" charset="-128"/>
                <a:ea typeface="BIZ UDPゴシック" panose="020B0400000000000000" pitchFamily="50" charset="-128"/>
              </a:rPr>
              <a:t>３年前に夏に利尻でバイトをしながら４カ月ほど暮らしたのがキッカケで協力隊になりました。</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一昨年の１２月に着任してから早いもので１年３カ月経ちました。</a:t>
            </a:r>
            <a:endParaRPr lang="en-US" dirty="0">
              <a:latin typeface="BIZ UDPゴシック" panose="020B0400000000000000" pitchFamily="50" charset="-128"/>
              <a:ea typeface="BIZ UDPゴシック" panose="020B0400000000000000" pitchFamily="50" charset="-128"/>
            </a:endParaRPr>
          </a:p>
        </p:txBody>
      </p:sp>
      <p:sp>
        <p:nvSpPr>
          <p:cNvPr id="61" name="円形"/>
          <p:cNvSpPr/>
          <p:nvPr/>
        </p:nvSpPr>
        <p:spPr>
          <a:xfrm>
            <a:off x="6898085" y="1447125"/>
            <a:ext cx="5312550" cy="5312550"/>
          </a:xfrm>
          <a:prstGeom prst="ellipse">
            <a:avLst/>
          </a:prstGeom>
          <a:solidFill>
            <a:srgbClr val="F0AFB0"/>
          </a:solidFill>
          <a:ln w="12700">
            <a:miter lim="400000"/>
          </a:ln>
        </p:spPr>
        <p:txBody>
          <a:bodyPr lIns="50800" tIns="50800" rIns="50800" bIns="50800" anchor="ctr"/>
          <a:lstStyle/>
          <a:p>
            <a:endParaRPr/>
          </a:p>
        </p:txBody>
      </p:sp>
      <p:sp>
        <p:nvSpPr>
          <p:cNvPr id="62"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64" name="イメージ" descr="イメージ"/>
          <p:cNvPicPr>
            <a:picLocks noChangeAspect="1"/>
          </p:cNvPicPr>
          <p:nvPr/>
        </p:nvPicPr>
        <p:blipFill>
          <a:blip r:embed="rId4" cstate="print"/>
          <a:stretch>
            <a:fillRect/>
          </a:stretch>
        </p:blipFill>
        <p:spPr>
          <a:xfrm>
            <a:off x="1721224" y="6484844"/>
            <a:ext cx="9638554" cy="655820"/>
          </a:xfrm>
          <a:prstGeom prst="rect">
            <a:avLst/>
          </a:prstGeom>
          <a:ln w="12700">
            <a:miter lim="400000"/>
          </a:ln>
        </p:spPr>
      </p:pic>
      <p:sp>
        <p:nvSpPr>
          <p:cNvPr id="2" name="テキスト ボックス 1">
            <a:extLst>
              <a:ext uri="{FF2B5EF4-FFF2-40B4-BE49-F238E27FC236}">
                <a16:creationId xmlns:a16="http://schemas.microsoft.com/office/drawing/2014/main" id="{6B7B7946-7D0D-4426-947D-BBED39495661}"/>
              </a:ext>
            </a:extLst>
          </p:cNvPr>
          <p:cNvSpPr txBox="1"/>
          <p:nvPr/>
        </p:nvSpPr>
        <p:spPr>
          <a:xfrm>
            <a:off x="10678864" y="382354"/>
            <a:ext cx="23259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dirty="0">
                <a:latin typeface="BIZ UDPゴシック" panose="020B0400000000000000" pitchFamily="50" charset="-128"/>
                <a:ea typeface="BIZ UDPゴシック" panose="020B0400000000000000" pitchFamily="50" charset="-128"/>
              </a:rPr>
              <a:t>北海道 利尻町</a:t>
            </a:r>
          </a:p>
        </p:txBody>
      </p:sp>
      <p:pic>
        <p:nvPicPr>
          <p:cNvPr id="4" name="図 3">
            <a:extLst>
              <a:ext uri="{FF2B5EF4-FFF2-40B4-BE49-F238E27FC236}">
                <a16:creationId xmlns:a16="http://schemas.microsoft.com/office/drawing/2014/main" id="{43025E24-EEB4-413B-AB87-60407DC5F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415" y="2538103"/>
            <a:ext cx="4177233" cy="313292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3" cstate="print"/>
          <a:srcRect t="2635" b="2635"/>
          <a:stretch>
            <a:fillRect/>
          </a:stretch>
        </p:blipFill>
        <p:spPr>
          <a:xfrm>
            <a:off x="-301625" y="13890"/>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latin typeface="BIZ UDPゴシック" panose="020B0400000000000000" pitchFamily="50" charset="-128"/>
                <a:ea typeface="BIZ UDPゴシック" panose="020B0400000000000000" pitchFamily="50" charset="-128"/>
              </a:rPr>
              <a:t>活動内容</a:t>
            </a:r>
            <a:endParaRPr dirty="0">
              <a:latin typeface="BIZ UDPゴシック" panose="020B0400000000000000" pitchFamily="50" charset="-128"/>
              <a:ea typeface="BIZ UDPゴシック" panose="020B0400000000000000" pitchFamily="50"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173808" y="2106657"/>
            <a:ext cx="5901490" cy="3146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just" defTabSz="457200">
              <a:lnSpc>
                <a:spcPct val="140000"/>
              </a:lnSpc>
              <a:defRPr sz="1800"/>
            </a:lvl1pPr>
          </a:lstStyle>
          <a:p>
            <a:r>
              <a:rPr lang="ja-JP" altLang="en-US" sz="3200" dirty="0">
                <a:latin typeface="BIZ UDPゴシック" panose="020B0400000000000000" pitchFamily="50" charset="-128"/>
                <a:ea typeface="BIZ UDPゴシック" panose="020B0400000000000000" pitchFamily="50" charset="-128"/>
              </a:rPr>
              <a:t>・神居パークでの体験案内</a:t>
            </a:r>
            <a:endParaRPr lang="en-US" altLang="ja-JP" sz="3200" dirty="0">
              <a:latin typeface="BIZ UDPゴシック" panose="020B0400000000000000" pitchFamily="50" charset="-128"/>
              <a:ea typeface="BIZ UDPゴシック" panose="020B0400000000000000" pitchFamily="50" charset="-128"/>
            </a:endParaRPr>
          </a:p>
          <a:p>
            <a:pPr>
              <a:lnSpc>
                <a:spcPct val="150000"/>
              </a:lnSpc>
            </a:pPr>
            <a:r>
              <a:rPr lang="ja-JP" altLang="en-US" sz="1600" dirty="0">
                <a:latin typeface="BIZ UDPゴシック" panose="020B0400000000000000" pitchFamily="50" charset="-128"/>
                <a:ea typeface="BIZ UDPゴシック" panose="020B0400000000000000" pitchFamily="50" charset="-128"/>
              </a:rPr>
              <a:t>ウニ採り体験や昆布お土産づくり体験、うにの飼育など</a:t>
            </a:r>
            <a:endParaRPr lang="en-US" altLang="ja-JP" sz="16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・潜水士免許取得</a:t>
            </a:r>
            <a:endParaRPr lang="en-US" altLang="ja-JP" sz="3200" dirty="0">
              <a:latin typeface="BIZ UDPゴシック" panose="020B0400000000000000" pitchFamily="50" charset="-128"/>
              <a:ea typeface="BIZ UDPゴシック" panose="020B0400000000000000" pitchFamily="50" charset="-128"/>
            </a:endParaRPr>
          </a:p>
          <a:p>
            <a:pPr>
              <a:lnSpc>
                <a:spcPct val="150000"/>
              </a:lnSpc>
            </a:pPr>
            <a:r>
              <a:rPr lang="ja-JP" altLang="en-US" sz="1600" dirty="0">
                <a:latin typeface="BIZ UDPゴシック" panose="020B0400000000000000" pitchFamily="50" charset="-128"/>
                <a:ea typeface="BIZ UDPゴシック" panose="020B0400000000000000" pitchFamily="50" charset="-128"/>
              </a:rPr>
              <a:t>体験で使用するウニの採取のために取得</a:t>
            </a:r>
            <a:endParaRPr lang="en-US" altLang="ja-JP" sz="16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SNS</a:t>
            </a:r>
            <a:r>
              <a:rPr lang="ja-JP" altLang="en-US" sz="3200" dirty="0">
                <a:latin typeface="BIZ UDPゴシック" panose="020B0400000000000000" pitchFamily="50" charset="-128"/>
                <a:ea typeface="BIZ UDPゴシック" panose="020B0400000000000000" pitchFamily="50" charset="-128"/>
              </a:rPr>
              <a:t>で情報発信</a:t>
            </a:r>
            <a:endParaRPr lang="en-US" altLang="ja-JP" sz="3200" dirty="0">
              <a:latin typeface="BIZ UDPゴシック" panose="020B0400000000000000" pitchFamily="50" charset="-128"/>
              <a:ea typeface="BIZ UDPゴシック" panose="020B0400000000000000" pitchFamily="50" charset="-128"/>
            </a:endParaRPr>
          </a:p>
          <a:p>
            <a:pPr>
              <a:lnSpc>
                <a:spcPct val="150000"/>
              </a:lnSpc>
            </a:pPr>
            <a:r>
              <a:rPr lang="ja-JP" altLang="en-US" sz="1600" dirty="0">
                <a:latin typeface="BIZ UDPゴシック" panose="020B0400000000000000" pitchFamily="50" charset="-128"/>
                <a:ea typeface="BIZ UDPゴシック" panose="020B0400000000000000" pitchFamily="50" charset="-128"/>
              </a:rPr>
              <a:t>利尻に行きたくなる観光情報を発信</a:t>
            </a:r>
            <a:endParaRPr lang="en-US" altLang="ja-JP" sz="1600" dirty="0">
              <a:latin typeface="BIZ UDPゴシック" panose="020B0400000000000000" pitchFamily="50" charset="-128"/>
              <a:ea typeface="BIZ UDPゴシック" panose="020B0400000000000000" pitchFamily="50" charset="-128"/>
            </a:endParaRPr>
          </a:p>
        </p:txBody>
      </p:sp>
      <p:sp>
        <p:nvSpPr>
          <p:cNvPr id="3074" name="AutoShape 2" descr="https://mail.google.com/mail/u/0?ui=2&amp;ik=4b1ced17f6&amp;attid=0.1&amp;permmsgid=msg-f:1724994520339381474&amp;th=17f069607852fce2&amp;view=fimg&amp;fur=ip&amp;sz=s0-l75-ft&amp;attbid=ANGjdJ8wtx6UJPLcvIvceAAaBq_t5xrBO3OZHp_41grz4_S-3oO0kD-K-EW9LxtS8jtYSxDRn0EFKxL4rBDqiT5vJLk6O3lHf8ILrJzNCkXRS7Fb9agxxrsgcDcpDZw&amp;disp=emb&amp;realattid=17f0693eeb9e4e019f7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1" name="地域おこし協力隊…">
            <a:extLst>
              <a:ext uri="{FF2B5EF4-FFF2-40B4-BE49-F238E27FC236}">
                <a16:creationId xmlns:a16="http://schemas.microsoft.com/office/drawing/2014/main" id="{45BB40C3-726C-4E65-90EF-4E1CFEECA200}"/>
              </a:ext>
            </a:extLst>
          </p:cNvPr>
          <p:cNvSpPr txBox="1"/>
          <p:nvPr/>
        </p:nvSpPr>
        <p:spPr>
          <a:xfrm>
            <a:off x="10549154" y="791076"/>
            <a:ext cx="2246305" cy="842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150000"/>
              </a:lnSpc>
              <a:defRPr sz="1700"/>
            </a:pPr>
            <a:r>
              <a:rPr dirty="0" err="1"/>
              <a:t>地域おこし協力隊</a:t>
            </a:r>
            <a:endParaRPr dirty="0"/>
          </a:p>
          <a:p>
            <a:pPr algn="r" defTabSz="457200">
              <a:lnSpc>
                <a:spcPct val="150000"/>
              </a:lnSpc>
              <a:defRPr sz="1700"/>
            </a:pPr>
            <a:r>
              <a:rPr dirty="0" err="1"/>
              <a:t>発表資料</a:t>
            </a:r>
            <a:endParaRPr dirty="0"/>
          </a:p>
        </p:txBody>
      </p:sp>
      <p:sp>
        <p:nvSpPr>
          <p:cNvPr id="12" name="テキスト ボックス 11">
            <a:extLst>
              <a:ext uri="{FF2B5EF4-FFF2-40B4-BE49-F238E27FC236}">
                <a16:creationId xmlns:a16="http://schemas.microsoft.com/office/drawing/2014/main" id="{3918ECC1-9603-45B5-86BE-3CF5C112089B}"/>
              </a:ext>
            </a:extLst>
          </p:cNvPr>
          <p:cNvSpPr txBox="1"/>
          <p:nvPr/>
        </p:nvSpPr>
        <p:spPr>
          <a:xfrm>
            <a:off x="10678864" y="382354"/>
            <a:ext cx="23259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dirty="0">
                <a:latin typeface="BIZ UDPゴシック" panose="020B0400000000000000" pitchFamily="50" charset="-128"/>
                <a:ea typeface="BIZ UDPゴシック" panose="020B0400000000000000" pitchFamily="50" charset="-128"/>
              </a:rPr>
              <a:t>北海道 利尻町</a:t>
            </a:r>
          </a:p>
        </p:txBody>
      </p:sp>
      <p:grpSp>
        <p:nvGrpSpPr>
          <p:cNvPr id="8" name="グループ化 7">
            <a:extLst>
              <a:ext uri="{FF2B5EF4-FFF2-40B4-BE49-F238E27FC236}">
                <a16:creationId xmlns:a16="http://schemas.microsoft.com/office/drawing/2014/main" id="{18338BE8-C86A-4CF9-A0E0-79A81C3AEBFE}"/>
              </a:ext>
            </a:extLst>
          </p:cNvPr>
          <p:cNvGrpSpPr/>
          <p:nvPr/>
        </p:nvGrpSpPr>
        <p:grpSpPr>
          <a:xfrm>
            <a:off x="9350387" y="2725560"/>
            <a:ext cx="3110545" cy="5663252"/>
            <a:chOff x="8518624" y="2571224"/>
            <a:chExt cx="3110545" cy="5663252"/>
          </a:xfrm>
        </p:grpSpPr>
        <p:pic>
          <p:nvPicPr>
            <p:cNvPr id="3" name="図 2">
              <a:extLst>
                <a:ext uri="{FF2B5EF4-FFF2-40B4-BE49-F238E27FC236}">
                  <a16:creationId xmlns:a16="http://schemas.microsoft.com/office/drawing/2014/main" id="{40294310-F563-4326-95B2-B4770C0A1F4D}"/>
                </a:ext>
              </a:extLst>
            </p:cNvPr>
            <p:cNvPicPr>
              <a:picLocks noChangeAspect="1"/>
            </p:cNvPicPr>
            <p:nvPr/>
          </p:nvPicPr>
          <p:blipFill>
            <a:blip r:embed="rId4"/>
            <a:stretch>
              <a:fillRect/>
            </a:stretch>
          </p:blipFill>
          <p:spPr>
            <a:xfrm>
              <a:off x="8593294" y="4184389"/>
              <a:ext cx="3035875" cy="4050087"/>
            </a:xfrm>
            <a:prstGeom prst="rect">
              <a:avLst/>
            </a:prstGeom>
          </p:spPr>
        </p:pic>
        <p:pic>
          <p:nvPicPr>
            <p:cNvPr id="5" name="図 4">
              <a:extLst>
                <a:ext uri="{FF2B5EF4-FFF2-40B4-BE49-F238E27FC236}">
                  <a16:creationId xmlns:a16="http://schemas.microsoft.com/office/drawing/2014/main" id="{61DA0A72-5229-4EB6-A8B0-63851C220B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9600"/>
            <a:stretch/>
          </p:blipFill>
          <p:spPr>
            <a:xfrm>
              <a:off x="8518624" y="2571224"/>
              <a:ext cx="3110545" cy="1613165"/>
            </a:xfrm>
            <a:prstGeom prst="rect">
              <a:avLst/>
            </a:prstGeom>
          </p:spPr>
        </p:pic>
      </p:grpSp>
      <p:pic>
        <p:nvPicPr>
          <p:cNvPr id="7" name="図 6">
            <a:extLst>
              <a:ext uri="{FF2B5EF4-FFF2-40B4-BE49-F238E27FC236}">
                <a16:creationId xmlns:a16="http://schemas.microsoft.com/office/drawing/2014/main" id="{C8C98AF7-A6BF-43F3-B23D-BE4CA746BD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9511" y="2949320"/>
            <a:ext cx="2791246" cy="2093435"/>
          </a:xfrm>
          <a:prstGeom prst="rect">
            <a:avLst/>
          </a:prstGeom>
        </p:spPr>
      </p:pic>
      <p:pic>
        <p:nvPicPr>
          <p:cNvPr id="10" name="図 9">
            <a:extLst>
              <a:ext uri="{FF2B5EF4-FFF2-40B4-BE49-F238E27FC236}">
                <a16:creationId xmlns:a16="http://schemas.microsoft.com/office/drawing/2014/main" id="{1470154A-4BB8-4722-AA2C-F90D128374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8550" y="5795600"/>
            <a:ext cx="3415162" cy="2561372"/>
          </a:xfrm>
          <a:prstGeom prst="rect">
            <a:avLst/>
          </a:prstGeom>
        </p:spPr>
      </p:pic>
      <p:sp>
        <p:nvSpPr>
          <p:cNvPr id="17" name="テキスト ボックス 16">
            <a:extLst>
              <a:ext uri="{FF2B5EF4-FFF2-40B4-BE49-F238E27FC236}">
                <a16:creationId xmlns:a16="http://schemas.microsoft.com/office/drawing/2014/main" id="{0399A3A7-0ED5-43E3-AFA9-4C4C5A407A2B}"/>
              </a:ext>
            </a:extLst>
          </p:cNvPr>
          <p:cNvSpPr txBox="1"/>
          <p:nvPr/>
        </p:nvSpPr>
        <p:spPr>
          <a:xfrm>
            <a:off x="2268199" y="8353471"/>
            <a:ext cx="255586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ウニ採り体験</a:t>
            </a:r>
          </a:p>
        </p:txBody>
      </p:sp>
      <p:sp>
        <p:nvSpPr>
          <p:cNvPr id="18" name="テキスト ボックス 17">
            <a:extLst>
              <a:ext uri="{FF2B5EF4-FFF2-40B4-BE49-F238E27FC236}">
                <a16:creationId xmlns:a16="http://schemas.microsoft.com/office/drawing/2014/main" id="{9B5F2E00-93CA-4FA6-806C-658DD23DFE4A}"/>
              </a:ext>
            </a:extLst>
          </p:cNvPr>
          <p:cNvSpPr txBox="1"/>
          <p:nvPr/>
        </p:nvSpPr>
        <p:spPr>
          <a:xfrm>
            <a:off x="6517202" y="2466813"/>
            <a:ext cx="255586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潜水士資格試験</a:t>
            </a:r>
          </a:p>
        </p:txBody>
      </p:sp>
      <p:sp>
        <p:nvSpPr>
          <p:cNvPr id="19" name="テキスト ボックス 18">
            <a:extLst>
              <a:ext uri="{FF2B5EF4-FFF2-40B4-BE49-F238E27FC236}">
                <a16:creationId xmlns:a16="http://schemas.microsoft.com/office/drawing/2014/main" id="{E9CEC3F8-E43F-444F-BCE4-DCBF80782110}"/>
              </a:ext>
            </a:extLst>
          </p:cNvPr>
          <p:cNvSpPr txBox="1"/>
          <p:nvPr/>
        </p:nvSpPr>
        <p:spPr>
          <a:xfrm>
            <a:off x="9670752" y="2106697"/>
            <a:ext cx="255586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Instagram</a:t>
            </a:r>
            <a:endPar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endParaRPr>
          </a:p>
        </p:txBody>
      </p:sp>
      <p:pic>
        <p:nvPicPr>
          <p:cNvPr id="4" name="図 3">
            <a:extLst>
              <a:ext uri="{FF2B5EF4-FFF2-40B4-BE49-F238E27FC236}">
                <a16:creationId xmlns:a16="http://schemas.microsoft.com/office/drawing/2014/main" id="{EE65F0D1-12EF-4465-82A2-4A691B1E61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3745" y="5795600"/>
            <a:ext cx="3415162" cy="2561372"/>
          </a:xfrm>
          <a:prstGeom prst="rect">
            <a:avLst/>
          </a:prstGeom>
        </p:spPr>
      </p:pic>
      <p:sp>
        <p:nvSpPr>
          <p:cNvPr id="20" name="テキスト ボックス 19">
            <a:extLst>
              <a:ext uri="{FF2B5EF4-FFF2-40B4-BE49-F238E27FC236}">
                <a16:creationId xmlns:a16="http://schemas.microsoft.com/office/drawing/2014/main" id="{2E4BE794-9B5A-4B8B-9B78-D4F3E1A93171}"/>
              </a:ext>
            </a:extLst>
          </p:cNvPr>
          <p:cNvSpPr txBox="1"/>
          <p:nvPr/>
        </p:nvSpPr>
        <p:spPr>
          <a:xfrm>
            <a:off x="6025703" y="8325529"/>
            <a:ext cx="279124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体験で使用するウニの飼育</a:t>
            </a:r>
          </a:p>
        </p:txBody>
      </p:sp>
    </p:spTree>
    <p:extLst>
      <p:ext uri="{BB962C8B-B14F-4D97-AF65-F5344CB8AC3E}">
        <p14:creationId xmlns:p14="http://schemas.microsoft.com/office/powerpoint/2010/main" val="8571086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3" cstate="print"/>
          <a:srcRect t="2635" b="2635"/>
          <a:stretch>
            <a:fillRect/>
          </a:stretch>
        </p:blipFill>
        <p:spPr>
          <a:xfrm>
            <a:off x="-301577" y="0"/>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latin typeface="BIZ UDPゴシック" panose="020B0400000000000000" pitchFamily="50" charset="-128"/>
                <a:ea typeface="BIZ UDPゴシック" panose="020B0400000000000000" pitchFamily="50" charset="-128"/>
              </a:rPr>
              <a:t>活動内容</a:t>
            </a:r>
            <a:endParaRPr dirty="0">
              <a:latin typeface="BIZ UDPゴシック" panose="020B0400000000000000" pitchFamily="50" charset="-128"/>
              <a:ea typeface="BIZ UDPゴシック" panose="020B0400000000000000" pitchFamily="50"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321144" y="2177434"/>
            <a:ext cx="4938340" cy="2407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sz="3200" dirty="0">
                <a:latin typeface="BIZ UDPゴシック" panose="020B0400000000000000" pitchFamily="50" charset="-128"/>
                <a:ea typeface="BIZ UDPゴシック" panose="020B0400000000000000" pitchFamily="50" charset="-128"/>
              </a:rPr>
              <a:t>・観光モデルプランづくり</a:t>
            </a:r>
            <a:endParaRPr lang="en-US" altLang="ja-JP" sz="32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具体的に利尻での観光をイメージしてもらうため製作</a:t>
            </a:r>
            <a:endParaRPr lang="en-US" altLang="ja-JP" sz="16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・ポスターなどのデザイン</a:t>
            </a:r>
            <a:endParaRPr lang="en-US" altLang="ja-JP" sz="32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観光事業者の手間を少しでも減らしたり、観光客に</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もっと利尻を知ってもらうため製作</a:t>
            </a:r>
            <a:endParaRPr lang="en-US" altLang="ja-JP" sz="1600" dirty="0">
              <a:latin typeface="BIZ UDPゴシック" panose="020B0400000000000000" pitchFamily="50" charset="-128"/>
              <a:ea typeface="BIZ UDPゴシック" panose="020B0400000000000000" pitchFamily="50" charset="-128"/>
            </a:endParaRPr>
          </a:p>
        </p:txBody>
      </p:sp>
      <p:sp>
        <p:nvSpPr>
          <p:cNvPr id="3074" name="AutoShape 2" descr="https://mail.google.com/mail/u/0?ui=2&amp;ik=4b1ced17f6&amp;attid=0.1&amp;permmsgid=msg-f:1724994520339381474&amp;th=17f069607852fce2&amp;view=fimg&amp;fur=ip&amp;sz=s0-l75-ft&amp;attbid=ANGjdJ8wtx6UJPLcvIvceAAaBq_t5xrBO3OZHp_41grz4_S-3oO0kD-K-EW9LxtS8jtYSxDRn0EFKxL4rBDqiT5vJLk6O3lHf8ILrJzNCkXRS7Fb9agxxrsgcDcpDZw&amp;disp=emb&amp;realattid=17f0693eeb9e4e019f7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1" name="地域おこし協力隊…">
            <a:extLst>
              <a:ext uri="{FF2B5EF4-FFF2-40B4-BE49-F238E27FC236}">
                <a16:creationId xmlns:a16="http://schemas.microsoft.com/office/drawing/2014/main" id="{45BB40C3-726C-4E65-90EF-4E1CFEECA200}"/>
              </a:ext>
            </a:extLst>
          </p:cNvPr>
          <p:cNvSpPr txBox="1"/>
          <p:nvPr/>
        </p:nvSpPr>
        <p:spPr>
          <a:xfrm>
            <a:off x="10549154" y="791076"/>
            <a:ext cx="2246305" cy="842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150000"/>
              </a:lnSpc>
              <a:defRPr sz="1700"/>
            </a:pPr>
            <a:r>
              <a:rPr dirty="0" err="1"/>
              <a:t>地域おこし協力隊</a:t>
            </a:r>
            <a:endParaRPr dirty="0"/>
          </a:p>
          <a:p>
            <a:pPr algn="r" defTabSz="457200">
              <a:lnSpc>
                <a:spcPct val="150000"/>
              </a:lnSpc>
              <a:defRPr sz="1700"/>
            </a:pPr>
            <a:r>
              <a:rPr dirty="0" err="1"/>
              <a:t>発表資料</a:t>
            </a:r>
            <a:endParaRPr dirty="0"/>
          </a:p>
        </p:txBody>
      </p:sp>
      <p:sp>
        <p:nvSpPr>
          <p:cNvPr id="12" name="テキスト ボックス 11">
            <a:extLst>
              <a:ext uri="{FF2B5EF4-FFF2-40B4-BE49-F238E27FC236}">
                <a16:creationId xmlns:a16="http://schemas.microsoft.com/office/drawing/2014/main" id="{3918ECC1-9603-45B5-86BE-3CF5C112089B}"/>
              </a:ext>
            </a:extLst>
          </p:cNvPr>
          <p:cNvSpPr txBox="1"/>
          <p:nvPr/>
        </p:nvSpPr>
        <p:spPr>
          <a:xfrm>
            <a:off x="10678864" y="382354"/>
            <a:ext cx="23259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dirty="0">
                <a:latin typeface="BIZ UDPゴシック" panose="020B0400000000000000" pitchFamily="50" charset="-128"/>
                <a:ea typeface="BIZ UDPゴシック" panose="020B0400000000000000" pitchFamily="50" charset="-128"/>
              </a:rPr>
              <a:t>北海道 利尻町</a:t>
            </a:r>
          </a:p>
        </p:txBody>
      </p:sp>
      <p:pic>
        <p:nvPicPr>
          <p:cNvPr id="3" name="図 2">
            <a:extLst>
              <a:ext uri="{FF2B5EF4-FFF2-40B4-BE49-F238E27FC236}">
                <a16:creationId xmlns:a16="http://schemas.microsoft.com/office/drawing/2014/main" id="{D1AF5464-0EDE-4F26-8E28-556D69439F82}"/>
              </a:ext>
            </a:extLst>
          </p:cNvPr>
          <p:cNvPicPr>
            <a:picLocks noChangeAspect="1"/>
          </p:cNvPicPr>
          <p:nvPr/>
        </p:nvPicPr>
        <p:blipFill rotWithShape="1">
          <a:blip r:embed="rId4"/>
          <a:srcRect t="46205" r="49856"/>
          <a:stretch/>
        </p:blipFill>
        <p:spPr>
          <a:xfrm>
            <a:off x="6453392" y="5105245"/>
            <a:ext cx="3088567" cy="3866657"/>
          </a:xfrm>
          <a:prstGeom prst="rect">
            <a:avLst/>
          </a:prstGeom>
        </p:spPr>
      </p:pic>
      <p:pic>
        <p:nvPicPr>
          <p:cNvPr id="5" name="図 4">
            <a:extLst>
              <a:ext uri="{FF2B5EF4-FFF2-40B4-BE49-F238E27FC236}">
                <a16:creationId xmlns:a16="http://schemas.microsoft.com/office/drawing/2014/main" id="{9EC18968-74C8-4DDD-B1A1-F2361FE6E891}"/>
              </a:ext>
            </a:extLst>
          </p:cNvPr>
          <p:cNvPicPr>
            <a:picLocks noChangeAspect="1"/>
          </p:cNvPicPr>
          <p:nvPr/>
        </p:nvPicPr>
        <p:blipFill>
          <a:blip r:embed="rId5"/>
          <a:stretch>
            <a:fillRect/>
          </a:stretch>
        </p:blipFill>
        <p:spPr>
          <a:xfrm>
            <a:off x="6444270" y="2926987"/>
            <a:ext cx="2925535" cy="2033795"/>
          </a:xfrm>
          <a:prstGeom prst="rect">
            <a:avLst/>
          </a:prstGeom>
        </p:spPr>
      </p:pic>
      <p:pic>
        <p:nvPicPr>
          <p:cNvPr id="14" name="図 13">
            <a:extLst>
              <a:ext uri="{FF2B5EF4-FFF2-40B4-BE49-F238E27FC236}">
                <a16:creationId xmlns:a16="http://schemas.microsoft.com/office/drawing/2014/main" id="{91FCF102-9E7D-4C43-8148-98FA756886A3}"/>
              </a:ext>
            </a:extLst>
          </p:cNvPr>
          <p:cNvPicPr>
            <a:picLocks noChangeAspect="1"/>
          </p:cNvPicPr>
          <p:nvPr/>
        </p:nvPicPr>
        <p:blipFill>
          <a:blip r:embed="rId6"/>
          <a:stretch>
            <a:fillRect/>
          </a:stretch>
        </p:blipFill>
        <p:spPr>
          <a:xfrm>
            <a:off x="9497276" y="2867285"/>
            <a:ext cx="3139791" cy="5040559"/>
          </a:xfrm>
          <a:prstGeom prst="rect">
            <a:avLst/>
          </a:prstGeom>
        </p:spPr>
      </p:pic>
      <p:sp>
        <p:nvSpPr>
          <p:cNvPr id="19" name="テキスト ボックス 18">
            <a:extLst>
              <a:ext uri="{FF2B5EF4-FFF2-40B4-BE49-F238E27FC236}">
                <a16:creationId xmlns:a16="http://schemas.microsoft.com/office/drawing/2014/main" id="{489EBE72-A0C7-4732-AB7B-14FCF4016E74}"/>
              </a:ext>
            </a:extLst>
          </p:cNvPr>
          <p:cNvSpPr txBox="1"/>
          <p:nvPr/>
        </p:nvSpPr>
        <p:spPr>
          <a:xfrm>
            <a:off x="7006957" y="2198166"/>
            <a:ext cx="182101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デザインした</a:t>
            </a:r>
            <a:endParaRPr kumimoji="0" lang="en-US" altLang="ja-JP"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ポスターとマップ</a:t>
            </a:r>
          </a:p>
        </p:txBody>
      </p:sp>
      <p:sp>
        <p:nvSpPr>
          <p:cNvPr id="27" name="テキスト ボックス 26">
            <a:extLst>
              <a:ext uri="{FF2B5EF4-FFF2-40B4-BE49-F238E27FC236}">
                <a16:creationId xmlns:a16="http://schemas.microsoft.com/office/drawing/2014/main" id="{0FF8A6D0-75A0-4FBB-BC0A-F046119938A5}"/>
              </a:ext>
            </a:extLst>
          </p:cNvPr>
          <p:cNvSpPr txBox="1"/>
          <p:nvPr/>
        </p:nvSpPr>
        <p:spPr>
          <a:xfrm>
            <a:off x="9789241" y="2270397"/>
            <a:ext cx="255586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観光モデルプランの</a:t>
            </a:r>
            <a:endParaRPr kumimoji="0" lang="en-US" altLang="ja-JP"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endParaRPr>
          </a:p>
          <a:p>
            <a:pPr marL="0" marR="0" indent="0" algn="ctr" defTabSz="584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WEB</a:t>
            </a: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ページ</a:t>
            </a:r>
          </a:p>
        </p:txBody>
      </p:sp>
      <p:pic>
        <p:nvPicPr>
          <p:cNvPr id="4" name="図 3">
            <a:extLst>
              <a:ext uri="{FF2B5EF4-FFF2-40B4-BE49-F238E27FC236}">
                <a16:creationId xmlns:a16="http://schemas.microsoft.com/office/drawing/2014/main" id="{13D3AB82-3096-4F49-AA15-2B3029394434}"/>
              </a:ext>
            </a:extLst>
          </p:cNvPr>
          <p:cNvPicPr>
            <a:picLocks noChangeAspect="1"/>
          </p:cNvPicPr>
          <p:nvPr/>
        </p:nvPicPr>
        <p:blipFill rotWithShape="1">
          <a:blip r:embed="rId7"/>
          <a:srcRect l="5330" r="3562"/>
          <a:stretch/>
        </p:blipFill>
        <p:spPr>
          <a:xfrm>
            <a:off x="1621660" y="4948808"/>
            <a:ext cx="4644147" cy="3017982"/>
          </a:xfrm>
          <a:prstGeom prst="rect">
            <a:avLst/>
          </a:prstGeom>
        </p:spPr>
      </p:pic>
      <p:sp>
        <p:nvSpPr>
          <p:cNvPr id="20" name="テキスト ボックス 19">
            <a:extLst>
              <a:ext uri="{FF2B5EF4-FFF2-40B4-BE49-F238E27FC236}">
                <a16:creationId xmlns:a16="http://schemas.microsoft.com/office/drawing/2014/main" id="{3A5EBB4D-F995-46AD-921D-F11D294A90DB}"/>
              </a:ext>
            </a:extLst>
          </p:cNvPr>
          <p:cNvSpPr txBox="1"/>
          <p:nvPr/>
        </p:nvSpPr>
        <p:spPr>
          <a:xfrm>
            <a:off x="2421682" y="8039245"/>
            <a:ext cx="304410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ヒラギノ角ゴ ProN W3"/>
              </a:rPr>
              <a:t>製作途中の沓形飲食店マップ</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jpg" descr="p.jpg"/>
          <p:cNvPicPr>
            <a:picLocks noChangeAspect="1"/>
          </p:cNvPicPr>
          <p:nvPr/>
        </p:nvPicPr>
        <p:blipFill>
          <a:blip r:embed="rId3" cstate="print"/>
          <a:srcRect t="2635" b="2635"/>
          <a:stretch>
            <a:fillRect/>
          </a:stretch>
        </p:blipFill>
        <p:spPr>
          <a:xfrm>
            <a:off x="-301625" y="1389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err="1">
                <a:latin typeface="BIZ UDPゴシック" panose="020B0400000000000000" pitchFamily="50" charset="-128"/>
                <a:ea typeface="BIZ UDPゴシック" panose="020B0400000000000000" pitchFamily="50" charset="-128"/>
              </a:rPr>
              <a:t>来年度以降の</a:t>
            </a:r>
            <a:endParaRPr dirty="0">
              <a:latin typeface="BIZ UDPゴシック" panose="020B0400000000000000" pitchFamily="50" charset="-128"/>
              <a:ea typeface="BIZ UDPゴシック" panose="020B0400000000000000" pitchFamily="50" charset="-128"/>
            </a:endParaRPr>
          </a:p>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err="1">
                <a:latin typeface="BIZ UDPゴシック" panose="020B0400000000000000" pitchFamily="50" charset="-128"/>
                <a:ea typeface="BIZ UDPゴシック" panose="020B0400000000000000" pitchFamily="50" charset="-128"/>
              </a:rPr>
              <a:t>スケジュール</a:t>
            </a:r>
            <a:endParaRPr dirty="0">
              <a:latin typeface="BIZ UDPゴシック" panose="020B0400000000000000" pitchFamily="50" charset="-128"/>
              <a:ea typeface="BIZ UDPゴシック" panose="020B0400000000000000" pitchFamily="50" charset="-128"/>
            </a:endParaRPr>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9523" y="2478196"/>
            <a:ext cx="10171605" cy="5559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lgn="just" defTabSz="457200">
              <a:lnSpc>
                <a:spcPct val="140000"/>
              </a:lnSpc>
              <a:defRPr sz="2200"/>
            </a:lvl1pPr>
          </a:lstStyle>
          <a:p>
            <a:r>
              <a:rPr lang="ja-JP" altLang="en-US" sz="2400"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神居パークの運営</a:t>
            </a:r>
            <a:endParaRPr lang="en-US" altLang="ja-JP" sz="2400" b="1" dirty="0">
              <a:latin typeface="BIZ UDPゴシック" panose="020B0400000000000000" pitchFamily="50" charset="-128"/>
              <a:ea typeface="BIZ UDPゴシック" panose="020B0400000000000000" pitchFamily="50" charset="-128"/>
            </a:endParaRPr>
          </a:p>
          <a:p>
            <a:pPr lvl="4" algn="l"/>
            <a:r>
              <a:rPr lang="ja-JP" altLang="en-US" dirty="0">
                <a:latin typeface="BIZ UDPゴシック" panose="020B0400000000000000" pitchFamily="50" charset="-128"/>
                <a:ea typeface="BIZ UDPゴシック" panose="020B0400000000000000" pitchFamily="50" charset="-128"/>
              </a:rPr>
              <a:t>神居パークでは、体験案内だけでなく、船の管理や、ウニの仕入れ・飼育などもあり、それだけで手一杯な部分がありました。来年度は余裕を持って、お客さんがより楽しめる体験案内を行いたい。</a:t>
            </a:r>
            <a:endParaRPr lang="en-US" altLang="ja-JP" dirty="0">
              <a:latin typeface="BIZ UDPゴシック" panose="020B0400000000000000" pitchFamily="50" charset="-128"/>
              <a:ea typeface="BIZ UDPゴシック" panose="020B0400000000000000" pitchFamily="50" charset="-128"/>
            </a:endParaRPr>
          </a:p>
          <a:p>
            <a:pPr lvl="4" algn="l"/>
            <a:endParaRPr lang="en-US" dirty="0">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SNS</a:t>
            </a:r>
            <a:r>
              <a:rPr lang="ja-JP" altLang="en-US" sz="2400" b="1" dirty="0">
                <a:latin typeface="BIZ UDPゴシック" panose="020B0400000000000000" pitchFamily="50" charset="-128"/>
                <a:ea typeface="BIZ UDPゴシック" panose="020B0400000000000000" pitchFamily="50" charset="-128"/>
              </a:rPr>
              <a:t>で情報発信</a:t>
            </a:r>
            <a:endParaRPr lang="en-US" altLang="ja-JP" sz="2400" b="1"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Instagram</a:t>
            </a:r>
            <a:r>
              <a:rPr lang="ja-JP" altLang="en-US" sz="2400" dirty="0">
                <a:latin typeface="BIZ UDPゴシック" panose="020B0400000000000000" pitchFamily="50" charset="-128"/>
                <a:ea typeface="BIZ UDPゴシック" panose="020B0400000000000000" pitchFamily="50" charset="-128"/>
              </a:rPr>
              <a:t>での夏の利尻の観光情報の発信を積極的に行い、</a:t>
            </a:r>
            <a:r>
              <a:rPr lang="en-US" altLang="ja-JP" sz="2400" dirty="0">
                <a:latin typeface="BIZ UDPゴシック" panose="020B0400000000000000" pitchFamily="50" charset="-128"/>
                <a:ea typeface="BIZ UDPゴシック" panose="020B0400000000000000" pitchFamily="50" charset="-128"/>
              </a:rPr>
              <a:t>Instagram</a:t>
            </a:r>
            <a:r>
              <a:rPr lang="ja-JP" altLang="en-US" sz="2400" dirty="0">
                <a:latin typeface="BIZ UDPゴシック" panose="020B0400000000000000" pitchFamily="50" charset="-128"/>
                <a:ea typeface="BIZ UDPゴシック" panose="020B0400000000000000" pitchFamily="50" charset="-128"/>
              </a:rPr>
              <a:t>アカウントの発信力を高めて行きます。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・課外活動</a:t>
            </a:r>
            <a:endParaRPr lang="en-US" altLang="ja-JP" sz="2400" b="1"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島の自然の魅力を伝えるため、ドローンや一眼レフカメラを用いてを映像や写真を撮影し、島内外に発信する活動を行う予定です。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任期終了後には映像や写真を仕事にしていきたいと考えています。</a:t>
            </a:r>
            <a:endParaRPr lang="en-US" altLang="ja-JP" sz="2400" dirty="0">
              <a:latin typeface="BIZ UDPゴシック" panose="020B0400000000000000" pitchFamily="50" charset="-128"/>
              <a:ea typeface="BIZ UDPゴシック" panose="020B0400000000000000" pitchFamily="50" charset="-128"/>
            </a:endParaRPr>
          </a:p>
        </p:txBody>
      </p:sp>
      <p:sp>
        <p:nvSpPr>
          <p:cNvPr id="7" name="地域おこし協力隊…">
            <a:extLst>
              <a:ext uri="{FF2B5EF4-FFF2-40B4-BE49-F238E27FC236}">
                <a16:creationId xmlns:a16="http://schemas.microsoft.com/office/drawing/2014/main" id="{DA370A96-0C8B-4E90-A0FB-728A02548AF1}"/>
              </a:ext>
            </a:extLst>
          </p:cNvPr>
          <p:cNvSpPr txBox="1"/>
          <p:nvPr/>
        </p:nvSpPr>
        <p:spPr>
          <a:xfrm>
            <a:off x="10549154" y="791076"/>
            <a:ext cx="2246305" cy="842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150000"/>
              </a:lnSpc>
              <a:defRPr sz="1700"/>
            </a:pPr>
            <a:r>
              <a:rPr dirty="0" err="1"/>
              <a:t>地域おこし協力隊</a:t>
            </a:r>
            <a:endParaRPr dirty="0"/>
          </a:p>
          <a:p>
            <a:pPr algn="r" defTabSz="457200">
              <a:lnSpc>
                <a:spcPct val="150000"/>
              </a:lnSpc>
              <a:defRPr sz="1700"/>
            </a:pPr>
            <a:r>
              <a:rPr dirty="0" err="1"/>
              <a:t>発表資料</a:t>
            </a:r>
            <a:endParaRPr dirty="0"/>
          </a:p>
        </p:txBody>
      </p:sp>
      <p:sp>
        <p:nvSpPr>
          <p:cNvPr id="8" name="テキスト ボックス 7">
            <a:extLst>
              <a:ext uri="{FF2B5EF4-FFF2-40B4-BE49-F238E27FC236}">
                <a16:creationId xmlns:a16="http://schemas.microsoft.com/office/drawing/2014/main" id="{199A8486-82AA-45C9-8D06-7FDEF18D89FA}"/>
              </a:ext>
            </a:extLst>
          </p:cNvPr>
          <p:cNvSpPr txBox="1"/>
          <p:nvPr/>
        </p:nvSpPr>
        <p:spPr>
          <a:xfrm>
            <a:off x="10678864" y="382354"/>
            <a:ext cx="23259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ja-JP" altLang="en-US" dirty="0">
                <a:latin typeface="BIZ UDPゴシック" panose="020B0400000000000000" pitchFamily="50" charset="-128"/>
                <a:ea typeface="BIZ UDPゴシック" panose="020B0400000000000000" pitchFamily="50" charset="-128"/>
              </a:rPr>
              <a:t>北海道 利尻町</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232</TotalTime>
  <Words>335</Words>
  <Application>Microsoft Office PowerPoint</Application>
  <PresentationFormat>ユーザー設定</PresentationFormat>
  <Paragraphs>60</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BIZ UDPゴシック</vt:lpstr>
      <vt:lpstr>Helvetica Neue Light</vt:lpstr>
      <vt:lpstr>Helvetica Neue Thin</vt:lpstr>
      <vt:lpstr>Lucida Grande</vt:lpstr>
      <vt:lpstr>ヒラギノ角ゴ ProN W3</vt:lpstr>
      <vt:lpstr>White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user</dc:creator>
  <cp:lastModifiedBy>吉田 悠人</cp:lastModifiedBy>
  <cp:revision>8</cp:revision>
  <dcterms:modified xsi:type="dcterms:W3CDTF">2022-02-24T23:54:58Z</dcterms:modified>
</cp:coreProperties>
</file>