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9" r:id="rId4"/>
    <p:sldId id="258" r:id="rId5"/>
  </p:sldIdLst>
  <p:sldSz cx="13004800" cy="97536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901700" y="739775"/>
            <a:ext cx="4932363" cy="3700463"/>
          </a:xfrm>
          <a:prstGeom prst="rect">
            <a:avLst/>
          </a:prstGeom>
        </p:spPr>
        <p:txBody>
          <a:bodyPr/>
          <a:lstStyle/>
          <a:p>
            <a:endParaRPr/>
          </a:p>
        </p:txBody>
      </p:sp>
      <p:sp>
        <p:nvSpPr>
          <p:cNvPr id="52" name="Shape 52"/>
          <p:cNvSpPr>
            <a:spLocks noGrp="1"/>
          </p:cNvSpPr>
          <p:nvPr>
            <p:ph type="body" sz="quarter" idx="1"/>
          </p:nvPr>
        </p:nvSpPr>
        <p:spPr>
          <a:xfrm>
            <a:off x="898102" y="4686499"/>
            <a:ext cx="4939560" cy="443984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利尻町協力隊パワポテンプレ_2_アートボード 1 のコピー 3.jpg" descr="利尻町協力隊パワポテンプレ_2_アートボード 1 のコピー 3.jpg"/>
          <p:cNvPicPr>
            <a:picLocks noChangeAspect="1"/>
          </p:cNvPicPr>
          <p:nvPr/>
        </p:nvPicPr>
        <p:blipFill>
          <a:blip r:embed="rId2"/>
          <a:srcRect t="2648" b="2648"/>
          <a:stretch>
            <a:fillRect/>
          </a:stretch>
        </p:blipFill>
        <p:spPr>
          <a:xfrm>
            <a:off x="-301626" y="13890"/>
            <a:ext cx="13607956" cy="9700421"/>
          </a:xfrm>
          <a:prstGeom prst="rect">
            <a:avLst/>
          </a:prstGeom>
          <a:ln w="12700">
            <a:miter lim="400000"/>
          </a:ln>
        </p:spPr>
      </p:pic>
      <p:sp>
        <p:nvSpPr>
          <p:cNvPr id="56" name="埼玉県…"/>
          <p:cNvSpPr txBox="1"/>
          <p:nvPr/>
        </p:nvSpPr>
        <p:spPr>
          <a:xfrm>
            <a:off x="1023734" y="2389014"/>
            <a:ext cx="6027718" cy="4425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lnSpc>
                <a:spcPct val="200000"/>
              </a:lnSpc>
              <a:defRPr>
                <a:latin typeface="ヒラギノ角ゴ ProN W6"/>
                <a:ea typeface="ヒラギノ角ゴ ProN W6"/>
                <a:cs typeface="ヒラギノ角ゴ ProN W6"/>
                <a:sym typeface="ヒラギノ角ゴ ProN W6"/>
              </a:defRPr>
            </a:pPr>
            <a:r>
              <a:rPr lang="ja-JP" altLang="en-US" dirty="0"/>
              <a:t>出　　身：愛知県一宮市</a:t>
            </a:r>
            <a:endParaRPr dirty="0"/>
          </a:p>
          <a:p>
            <a:pPr algn="l" defTabSz="457200">
              <a:lnSpc>
                <a:spcPct val="200000"/>
              </a:lnSpc>
              <a:defRPr>
                <a:latin typeface="ヒラギノ角ゴ ProN W6"/>
                <a:ea typeface="ヒラギノ角ゴ ProN W6"/>
                <a:cs typeface="ヒラギノ角ゴ ProN W6"/>
                <a:sym typeface="ヒラギノ角ゴ ProN W6"/>
              </a:defRPr>
            </a:pPr>
            <a:r>
              <a:rPr lang="ja-JP" altLang="en-US" dirty="0"/>
              <a:t>活動場所：利尻町定住移住支援センター</a:t>
            </a:r>
            <a:endParaRPr lang="en-US" altLang="ja-JP" dirty="0"/>
          </a:p>
          <a:p>
            <a:pPr algn="l" defTabSz="457200">
              <a:lnSpc>
                <a:spcPct val="200000"/>
              </a:lnSpc>
              <a:defRPr>
                <a:latin typeface="ヒラギノ角ゴ ProN W6"/>
                <a:ea typeface="ヒラギノ角ゴ ProN W6"/>
                <a:cs typeface="ヒラギノ角ゴ ProN W6"/>
                <a:sym typeface="ヒラギノ角ゴ ProN W6"/>
              </a:defRPr>
            </a:pPr>
            <a:r>
              <a:rPr lang="ja-JP" altLang="en-US" dirty="0"/>
              <a:t>　　　　　ツギノバ</a:t>
            </a:r>
            <a:endParaRPr dirty="0"/>
          </a:p>
          <a:p>
            <a:pPr algn="l" defTabSz="457200">
              <a:lnSpc>
                <a:spcPct val="200000"/>
              </a:lnSpc>
              <a:defRPr>
                <a:latin typeface="ヒラギノ角ゴ ProN W6"/>
                <a:ea typeface="ヒラギノ角ゴ ProN W6"/>
                <a:cs typeface="ヒラギノ角ゴ ProN W6"/>
                <a:sym typeface="ヒラギノ角ゴ ProN W6"/>
              </a:defRPr>
            </a:pPr>
            <a:r>
              <a:rPr lang="ja-JP" altLang="en-US" dirty="0"/>
              <a:t>活動内容：定住移住相談・空き家バンク運</a:t>
            </a:r>
            <a:endParaRPr lang="en-US" altLang="ja-JP" dirty="0"/>
          </a:p>
          <a:p>
            <a:pPr algn="l" defTabSz="457200">
              <a:lnSpc>
                <a:spcPct val="200000"/>
              </a:lnSpc>
              <a:defRPr>
                <a:latin typeface="ヒラギノ角ゴ ProN W6"/>
                <a:ea typeface="ヒラギノ角ゴ ProN W6"/>
                <a:cs typeface="ヒラギノ角ゴ ProN W6"/>
                <a:sym typeface="ヒラギノ角ゴ ProN W6"/>
              </a:defRPr>
            </a:pPr>
            <a:r>
              <a:rPr lang="ja-JP" altLang="en-US" dirty="0"/>
              <a:t>　　　　　営・各種媒体での情報発信等</a:t>
            </a:r>
            <a:endParaRPr dirty="0"/>
          </a:p>
          <a:p>
            <a:pPr algn="l" defTabSz="457200">
              <a:lnSpc>
                <a:spcPct val="200000"/>
              </a:lnSpc>
              <a:defRPr>
                <a:latin typeface="ヒラギノ角ゴ ProN W6"/>
                <a:ea typeface="ヒラギノ角ゴ ProN W6"/>
                <a:cs typeface="ヒラギノ角ゴ ProN W6"/>
                <a:sym typeface="ヒラギノ角ゴ ProN W6"/>
              </a:defRPr>
            </a:pPr>
            <a:r>
              <a:rPr lang="ja-JP" altLang="en-US" dirty="0"/>
              <a:t>任　　期：</a:t>
            </a:r>
            <a:r>
              <a:rPr dirty="0"/>
              <a:t>202</a:t>
            </a:r>
            <a:r>
              <a:rPr lang="en-US" altLang="ja-JP" dirty="0"/>
              <a:t>3</a:t>
            </a:r>
            <a:r>
              <a:rPr dirty="0"/>
              <a:t>年</a:t>
            </a:r>
            <a:r>
              <a:rPr lang="en-US" altLang="ja-JP" dirty="0"/>
              <a:t>6</a:t>
            </a:r>
            <a:r>
              <a:rPr dirty="0"/>
              <a:t>月末まで</a:t>
            </a:r>
          </a:p>
        </p:txBody>
      </p:sp>
      <p:sp>
        <p:nvSpPr>
          <p:cNvPr id="57" name="りしりん"/>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a:t>高木　啓子</a:t>
            </a:r>
            <a:endParaRPr dirty="0"/>
          </a:p>
        </p:txBody>
      </p:sp>
      <p:sp>
        <p:nvSpPr>
          <p:cNvPr id="58" name="地域おこし協力隊…"/>
          <p:cNvSpPr txBox="1"/>
          <p:nvPr/>
        </p:nvSpPr>
        <p:spPr>
          <a:xfrm>
            <a:off x="10512177" y="1258080"/>
            <a:ext cx="22463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59" name="北海道 利尻町"/>
          <p:cNvSpPr txBox="1"/>
          <p:nvPr/>
        </p:nvSpPr>
        <p:spPr>
          <a:xfrm>
            <a:off x="10286572" y="446500"/>
            <a:ext cx="2508887" cy="45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90428" y="7051131"/>
            <a:ext cx="9500144" cy="1949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r>
              <a:rPr lang="ja-JP" altLang="en-US" dirty="0"/>
              <a:t>利尻に来てはや</a:t>
            </a:r>
            <a:r>
              <a:rPr lang="en-US" altLang="ja-JP" dirty="0"/>
              <a:t>2</a:t>
            </a:r>
            <a:r>
              <a:rPr lang="ja-JP" altLang="en-US" dirty="0"/>
              <a:t>年</a:t>
            </a:r>
            <a:r>
              <a:rPr lang="en-US" altLang="ja-JP" dirty="0"/>
              <a:t>8</a:t>
            </a:r>
            <a:r>
              <a:rPr lang="ja-JP" altLang="en-US" dirty="0"/>
              <a:t>か月、任期は残すところ</a:t>
            </a:r>
            <a:r>
              <a:rPr lang="en-US" altLang="ja-JP" dirty="0"/>
              <a:t>4</a:t>
            </a:r>
            <a:r>
              <a:rPr lang="ja-JP" altLang="en-US" dirty="0"/>
              <a:t>か月を切りました。</a:t>
            </a:r>
            <a:endParaRPr lang="en-US" altLang="ja-JP" dirty="0"/>
          </a:p>
          <a:p>
            <a:r>
              <a:rPr lang="ja-JP" altLang="en-US" dirty="0"/>
              <a:t>利尻は自然が美しく、時に厳しい冬は気持ちが折れそうになりましたが、町の方のあたたかい人柄を感じここまで続けてこられました。</a:t>
            </a:r>
            <a:endParaRPr lang="en-US" altLang="ja-JP" dirty="0"/>
          </a:p>
          <a:p>
            <a:r>
              <a:rPr lang="ja-JP" altLang="en-US" dirty="0"/>
              <a:t>退任後は引き続き町に定住し、定住移住とは違う目線でいろんなことを体験できたらと思っています。</a:t>
            </a:r>
            <a:endParaRPr dirty="0"/>
          </a:p>
        </p:txBody>
      </p:sp>
      <p:pic>
        <p:nvPicPr>
          <p:cNvPr id="61" name="イメージ" descr="イメージ"/>
          <p:cNvPicPr>
            <a:picLocks noChangeAspect="1"/>
          </p:cNvPicPr>
          <p:nvPr/>
        </p:nvPicPr>
        <p:blipFill>
          <a:blip r:embed="rId3"/>
          <a:stretch>
            <a:fillRect/>
          </a:stretch>
        </p:blipFill>
        <p:spPr>
          <a:xfrm>
            <a:off x="1721223" y="6487881"/>
            <a:ext cx="9638555" cy="655820"/>
          </a:xfrm>
          <a:prstGeom prst="rect">
            <a:avLst/>
          </a:prstGeom>
          <a:ln w="12700">
            <a:miter lim="400000"/>
          </a:ln>
        </p:spPr>
      </p:pic>
      <p:sp>
        <p:nvSpPr>
          <p:cNvPr id="62" name="円形"/>
          <p:cNvSpPr/>
          <p:nvPr/>
        </p:nvSpPr>
        <p:spPr>
          <a:xfrm>
            <a:off x="6898085" y="1447125"/>
            <a:ext cx="5312550" cy="5312550"/>
          </a:xfrm>
          <a:prstGeom prst="ellipse">
            <a:avLst/>
          </a:prstGeom>
          <a:solidFill>
            <a:srgbClr val="359F7C"/>
          </a:solidFill>
          <a:ln w="12700">
            <a:miter lim="400000"/>
          </a:ln>
        </p:spPr>
        <p:txBody>
          <a:bodyPr lIns="50800" tIns="50800" rIns="50800" bIns="50800" anchor="ctr"/>
          <a:lstStyle/>
          <a:p>
            <a:endParaRPr/>
          </a:p>
        </p:txBody>
      </p:sp>
      <p:sp>
        <p:nvSpPr>
          <p:cNvPr id="63" name="円形"/>
          <p:cNvSpPr/>
          <p:nvPr/>
        </p:nvSpPr>
        <p:spPr>
          <a:xfrm>
            <a:off x="7051452" y="1600492"/>
            <a:ext cx="5005815" cy="5005815"/>
          </a:xfrm>
          <a:prstGeom prst="ellipse">
            <a:avLst/>
          </a:prstGeom>
          <a:solidFill>
            <a:srgbClr val="FFFFFF"/>
          </a:solidFill>
          <a:ln w="12700">
            <a:miter lim="400000"/>
          </a:ln>
        </p:spPr>
        <p:txBody>
          <a:bodyPr lIns="50800" tIns="50800" rIns="50800" bIns="50800" anchor="ctr"/>
          <a:lstStyle/>
          <a:p>
            <a:endParaRPr/>
          </a:p>
        </p:txBody>
      </p:sp>
      <p:sp>
        <p:nvSpPr>
          <p:cNvPr id="2" name="りしりん">
            <a:extLst>
              <a:ext uri="{FF2B5EF4-FFF2-40B4-BE49-F238E27FC236}">
                <a16:creationId xmlns:a16="http://schemas.microsoft.com/office/drawing/2014/main" id="{D0884B3B-87CE-C1D8-B654-FEF98E206D18}"/>
              </a:ext>
            </a:extLst>
          </p:cNvPr>
          <p:cNvSpPr txBox="1"/>
          <p:nvPr/>
        </p:nvSpPr>
        <p:spPr>
          <a:xfrm>
            <a:off x="820560" y="372486"/>
            <a:ext cx="3587613"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sz="2000" dirty="0"/>
              <a:t>たかぎ　けいこ</a:t>
            </a:r>
            <a:endParaRPr sz="2000" dirty="0"/>
          </a:p>
        </p:txBody>
      </p:sp>
      <p:pic>
        <p:nvPicPr>
          <p:cNvPr id="4" name="図 3">
            <a:extLst>
              <a:ext uri="{FF2B5EF4-FFF2-40B4-BE49-F238E27FC236}">
                <a16:creationId xmlns:a16="http://schemas.microsoft.com/office/drawing/2014/main" id="{A9A46EE9-CFC0-DABE-342B-FD4B0BC46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5619" y="1646016"/>
            <a:ext cx="4877481" cy="4877481"/>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jpg" descr="g.jpg"/>
          <p:cNvPicPr>
            <a:picLocks noChangeAspect="1"/>
          </p:cNvPicPr>
          <p:nvPr/>
        </p:nvPicPr>
        <p:blipFill>
          <a:blip r:embed="rId2"/>
          <a:srcRect t="2648" b="2648"/>
          <a:stretch>
            <a:fillRect/>
          </a:stretch>
        </p:blipFill>
        <p:spPr>
          <a:xfrm>
            <a:off x="-301625" y="13890"/>
            <a:ext cx="13607954" cy="9700421"/>
          </a:xfrm>
          <a:prstGeom prst="rect">
            <a:avLst/>
          </a:prstGeom>
          <a:ln w="12700">
            <a:miter lim="400000"/>
          </a:ln>
        </p:spPr>
      </p:pic>
      <p:sp>
        <p:nvSpPr>
          <p:cNvPr id="67" name="活動内容"/>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dirty="0" err="1"/>
              <a:t>活動内容</a:t>
            </a:r>
            <a:r>
              <a:rPr lang="ja-JP" altLang="en-US" dirty="0"/>
              <a:t>①</a:t>
            </a:r>
            <a:endParaRPr dirty="0"/>
          </a:p>
        </p:txBody>
      </p:sp>
      <p:sp>
        <p:nvSpPr>
          <p:cNvPr id="70" name="地域おこし協力隊…"/>
          <p:cNvSpPr txBox="1"/>
          <p:nvPr/>
        </p:nvSpPr>
        <p:spPr>
          <a:xfrm>
            <a:off x="10549154" y="1221359"/>
            <a:ext cx="22463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71" name="北海道 利尻町"/>
          <p:cNvSpPr txBox="1"/>
          <p:nvPr/>
        </p:nvSpPr>
        <p:spPr>
          <a:xfrm>
            <a:off x="10286572" y="446500"/>
            <a:ext cx="2508887" cy="45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err="1"/>
              <a:t>北海道</a:t>
            </a:r>
            <a:r>
              <a:rPr dirty="0"/>
              <a:t> 利尻町</a:t>
            </a:r>
          </a:p>
        </p:txBody>
      </p:sp>
      <p:pic>
        <p:nvPicPr>
          <p:cNvPr id="7" name="図 6">
            <a:extLst>
              <a:ext uri="{FF2B5EF4-FFF2-40B4-BE49-F238E27FC236}">
                <a16:creationId xmlns:a16="http://schemas.microsoft.com/office/drawing/2014/main" id="{0363752B-7256-015E-7D8B-48F42DE0BE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428" y="2372139"/>
            <a:ext cx="4452731" cy="2504661"/>
          </a:xfrm>
          <a:prstGeom prst="rect">
            <a:avLst/>
          </a:prstGeom>
        </p:spPr>
      </p:pic>
      <p:sp>
        <p:nvSpPr>
          <p:cNvPr id="8" name="りしりん">
            <a:extLst>
              <a:ext uri="{FF2B5EF4-FFF2-40B4-BE49-F238E27FC236}">
                <a16:creationId xmlns:a16="http://schemas.microsoft.com/office/drawing/2014/main" id="{DEEA3FC9-18FB-6696-57BE-D0BF860E3124}"/>
              </a:ext>
            </a:extLst>
          </p:cNvPr>
          <p:cNvSpPr txBox="1"/>
          <p:nvPr/>
        </p:nvSpPr>
        <p:spPr>
          <a:xfrm>
            <a:off x="701294" y="4936724"/>
            <a:ext cx="6872323"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pPr algn="l"/>
            <a:r>
              <a:rPr lang="ja-JP" altLang="en-US" sz="3200" b="1" dirty="0">
                <a:solidFill>
                  <a:schemeClr val="tx1"/>
                </a:solidFill>
              </a:rPr>
              <a:t>◎定住移住相談</a:t>
            </a:r>
            <a:endParaRPr lang="en-US" altLang="ja-JP" sz="3200" b="1" dirty="0">
              <a:solidFill>
                <a:schemeClr val="tx1"/>
              </a:solidFill>
            </a:endParaRPr>
          </a:p>
          <a:p>
            <a:pPr algn="l"/>
            <a:r>
              <a:rPr lang="ja-JP" altLang="en-US" sz="2400" dirty="0">
                <a:solidFill>
                  <a:schemeClr val="tx1"/>
                </a:solidFill>
              </a:rPr>
              <a:t>町の方のご相談</a:t>
            </a:r>
            <a:endParaRPr lang="en-US" altLang="ja-JP" sz="2400" dirty="0">
              <a:solidFill>
                <a:schemeClr val="tx1"/>
              </a:solidFill>
            </a:endParaRPr>
          </a:p>
          <a:p>
            <a:pPr algn="l"/>
            <a:r>
              <a:rPr lang="ja-JP" altLang="en-US" sz="2400" dirty="0">
                <a:solidFill>
                  <a:schemeClr val="tx1"/>
                </a:solidFill>
              </a:rPr>
              <a:t>（家を住み替えたい・仕事を探している）</a:t>
            </a:r>
            <a:endParaRPr lang="en-US" altLang="ja-JP" sz="2400" dirty="0">
              <a:solidFill>
                <a:schemeClr val="tx1"/>
              </a:solidFill>
            </a:endParaRPr>
          </a:p>
          <a:p>
            <a:pPr algn="l"/>
            <a:r>
              <a:rPr lang="ja-JP" altLang="en-US" sz="2400" dirty="0">
                <a:solidFill>
                  <a:schemeClr val="tx1"/>
                </a:solidFill>
              </a:rPr>
              <a:t>移住を検討している方からのご相談</a:t>
            </a:r>
            <a:endParaRPr lang="en-US" altLang="ja-JP" sz="2400" dirty="0">
              <a:solidFill>
                <a:schemeClr val="tx1"/>
              </a:solidFill>
            </a:endParaRPr>
          </a:p>
          <a:p>
            <a:pPr algn="l"/>
            <a:r>
              <a:rPr lang="ja-JP" altLang="en-US" sz="2400" dirty="0">
                <a:solidFill>
                  <a:schemeClr val="tx1"/>
                </a:solidFill>
              </a:rPr>
              <a:t>（住宅はどのように探したらいいか・</a:t>
            </a:r>
            <a:endParaRPr lang="en-US" altLang="ja-JP" sz="2400" dirty="0">
              <a:solidFill>
                <a:schemeClr val="tx1"/>
              </a:solidFill>
            </a:endParaRPr>
          </a:p>
          <a:p>
            <a:pPr algn="l"/>
            <a:r>
              <a:rPr lang="ja-JP" altLang="en-US" sz="2400" dirty="0">
                <a:solidFill>
                  <a:schemeClr val="tx1"/>
                </a:solidFill>
              </a:rPr>
              <a:t>どんな求人があるか知りたい・</a:t>
            </a:r>
            <a:endParaRPr lang="en-US" altLang="ja-JP" sz="2400" dirty="0">
              <a:solidFill>
                <a:schemeClr val="tx1"/>
              </a:solidFill>
            </a:endParaRPr>
          </a:p>
          <a:p>
            <a:pPr algn="l"/>
            <a:r>
              <a:rPr lang="ja-JP" altLang="en-US" sz="2400" dirty="0">
                <a:solidFill>
                  <a:schemeClr val="tx1"/>
                </a:solidFill>
              </a:rPr>
              <a:t>漁師になりたい）</a:t>
            </a:r>
            <a:endParaRPr lang="en-US" altLang="ja-JP" sz="2400" dirty="0">
              <a:solidFill>
                <a:schemeClr val="tx1"/>
              </a:solidFill>
            </a:endParaRPr>
          </a:p>
          <a:p>
            <a:pPr algn="l"/>
            <a:r>
              <a:rPr lang="ja-JP" altLang="en-US" sz="2400" dirty="0">
                <a:solidFill>
                  <a:schemeClr val="tx1"/>
                </a:solidFill>
              </a:rPr>
              <a:t>などの相談を伺っています。</a:t>
            </a:r>
            <a:endParaRPr lang="en-US" altLang="ja-JP" sz="2400" dirty="0">
              <a:solidFill>
                <a:schemeClr val="tx1"/>
              </a:solidFill>
            </a:endParaRPr>
          </a:p>
        </p:txBody>
      </p:sp>
      <p:sp>
        <p:nvSpPr>
          <p:cNvPr id="9" name="りしりん">
            <a:extLst>
              <a:ext uri="{FF2B5EF4-FFF2-40B4-BE49-F238E27FC236}">
                <a16:creationId xmlns:a16="http://schemas.microsoft.com/office/drawing/2014/main" id="{01A6E583-9995-BCF4-DEF0-4C2CE69E9E08}"/>
              </a:ext>
            </a:extLst>
          </p:cNvPr>
          <p:cNvSpPr txBox="1"/>
          <p:nvPr/>
        </p:nvSpPr>
        <p:spPr>
          <a:xfrm>
            <a:off x="6778487" y="2497164"/>
            <a:ext cx="5438886"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pPr algn="l"/>
            <a:r>
              <a:rPr lang="ja-JP" altLang="en-US" sz="3200" b="1" dirty="0">
                <a:solidFill>
                  <a:schemeClr val="tx1"/>
                </a:solidFill>
              </a:rPr>
              <a:t>◎</a:t>
            </a:r>
            <a:r>
              <a:rPr lang="en-US" altLang="ja-JP" sz="3200" b="1" dirty="0">
                <a:solidFill>
                  <a:schemeClr val="tx1"/>
                </a:solidFill>
              </a:rPr>
              <a:t>SNS</a:t>
            </a:r>
            <a:r>
              <a:rPr lang="ja-JP" altLang="en-US" sz="3200" b="1" dirty="0">
                <a:solidFill>
                  <a:schemeClr val="tx1"/>
                </a:solidFill>
              </a:rPr>
              <a:t>・ラジオでの情報発信</a:t>
            </a:r>
            <a:endParaRPr lang="en-US" altLang="ja-JP" sz="3200" b="1" dirty="0">
              <a:solidFill>
                <a:schemeClr val="tx1"/>
              </a:solidFill>
            </a:endParaRPr>
          </a:p>
        </p:txBody>
      </p:sp>
      <p:pic>
        <p:nvPicPr>
          <p:cNvPr id="11" name="図 10">
            <a:extLst>
              <a:ext uri="{FF2B5EF4-FFF2-40B4-BE49-F238E27FC236}">
                <a16:creationId xmlns:a16="http://schemas.microsoft.com/office/drawing/2014/main" id="{E078418E-D79E-830B-2CA5-A1A99DB939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6851" y="3409335"/>
            <a:ext cx="2028613" cy="3969026"/>
          </a:xfrm>
          <a:prstGeom prst="rect">
            <a:avLst/>
          </a:prstGeom>
        </p:spPr>
      </p:pic>
      <p:pic>
        <p:nvPicPr>
          <p:cNvPr id="13" name="図 12">
            <a:extLst>
              <a:ext uri="{FF2B5EF4-FFF2-40B4-BE49-F238E27FC236}">
                <a16:creationId xmlns:a16="http://schemas.microsoft.com/office/drawing/2014/main" id="{876A3323-EDC8-F7F3-1D3B-79E0A58AE2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159" r="9295"/>
          <a:stretch/>
        </p:blipFill>
        <p:spPr>
          <a:xfrm>
            <a:off x="9621085" y="3761167"/>
            <a:ext cx="2658556" cy="1136380"/>
          </a:xfrm>
          <a:prstGeom prst="rect">
            <a:avLst/>
          </a:prstGeom>
        </p:spPr>
      </p:pic>
      <p:sp>
        <p:nvSpPr>
          <p:cNvPr id="14" name="地域おこし協力隊…">
            <a:extLst>
              <a:ext uri="{FF2B5EF4-FFF2-40B4-BE49-F238E27FC236}">
                <a16:creationId xmlns:a16="http://schemas.microsoft.com/office/drawing/2014/main" id="{4FBAF0C8-91B9-4E73-394D-49CA978AD50F}"/>
              </a:ext>
            </a:extLst>
          </p:cNvPr>
          <p:cNvSpPr txBox="1"/>
          <p:nvPr/>
        </p:nvSpPr>
        <p:spPr>
          <a:xfrm>
            <a:off x="9528736" y="3457423"/>
            <a:ext cx="2508930" cy="49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r" defTabSz="457200">
              <a:lnSpc>
                <a:spcPct val="80000"/>
              </a:lnSpc>
              <a:defRPr sz="1700"/>
            </a:pPr>
            <a:r>
              <a:rPr lang="ja-JP" altLang="en-US" sz="1600" dirty="0"/>
              <a:t>毎週木曜日</a:t>
            </a:r>
            <a:endParaRPr lang="en-US" altLang="ja-JP" sz="1600" dirty="0"/>
          </a:p>
          <a:p>
            <a:pPr algn="r" defTabSz="457200">
              <a:lnSpc>
                <a:spcPct val="80000"/>
              </a:lnSpc>
              <a:defRPr sz="1700"/>
            </a:pPr>
            <a:r>
              <a:rPr lang="ja-JP" altLang="en-US" sz="1600" dirty="0"/>
              <a:t>朝</a:t>
            </a:r>
            <a:r>
              <a:rPr lang="en-US" altLang="ja-JP" sz="1600" dirty="0"/>
              <a:t>9</a:t>
            </a:r>
            <a:r>
              <a:rPr lang="ja-JP" altLang="en-US" sz="1600" dirty="0"/>
              <a:t>時</a:t>
            </a:r>
            <a:r>
              <a:rPr lang="en-US" altLang="ja-JP" sz="1600" dirty="0"/>
              <a:t>20</a:t>
            </a:r>
            <a:r>
              <a:rPr lang="ja-JP" altLang="en-US" sz="1600" dirty="0"/>
              <a:t>分頃～</a:t>
            </a:r>
            <a:r>
              <a:rPr lang="en-US" altLang="ja-JP" sz="1600" dirty="0"/>
              <a:t>10</a:t>
            </a:r>
            <a:r>
              <a:rPr lang="ja-JP" altLang="en-US" sz="1600" dirty="0"/>
              <a:t>分ほど</a:t>
            </a:r>
            <a:endParaRPr sz="1600" dirty="0"/>
          </a:p>
        </p:txBody>
      </p:sp>
      <p:sp>
        <p:nvSpPr>
          <p:cNvPr id="15" name="りしりん">
            <a:extLst>
              <a:ext uri="{FF2B5EF4-FFF2-40B4-BE49-F238E27FC236}">
                <a16:creationId xmlns:a16="http://schemas.microsoft.com/office/drawing/2014/main" id="{E5DD3B8C-45DD-FC2F-1395-2F2FE0DED57C}"/>
              </a:ext>
            </a:extLst>
          </p:cNvPr>
          <p:cNvSpPr txBox="1"/>
          <p:nvPr/>
        </p:nvSpPr>
        <p:spPr>
          <a:xfrm>
            <a:off x="9699528" y="4824277"/>
            <a:ext cx="2851950"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pPr algn="l"/>
            <a:r>
              <a:rPr lang="ja-JP" altLang="en-US" sz="2400" dirty="0">
                <a:solidFill>
                  <a:schemeClr val="tx1"/>
                </a:solidFill>
              </a:rPr>
              <a:t>町やツギノバのイベント、ツギノバの取り組みなど稚内のラジオ局とつなぎ、たくさんの情報をお伝えしています。</a:t>
            </a:r>
            <a:endParaRPr lang="en-US" altLang="ja-JP" sz="2400" dirty="0">
              <a:solidFill>
                <a:schemeClr val="tx1"/>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jpg" descr="g.jpg"/>
          <p:cNvPicPr>
            <a:picLocks noChangeAspect="1"/>
          </p:cNvPicPr>
          <p:nvPr/>
        </p:nvPicPr>
        <p:blipFill>
          <a:blip r:embed="rId2"/>
          <a:srcRect t="2648" b="2648"/>
          <a:stretch>
            <a:fillRect/>
          </a:stretch>
        </p:blipFill>
        <p:spPr>
          <a:xfrm>
            <a:off x="-301625" y="13890"/>
            <a:ext cx="13607954" cy="9700421"/>
          </a:xfrm>
          <a:prstGeom prst="rect">
            <a:avLst/>
          </a:prstGeom>
          <a:ln w="12700">
            <a:miter lim="400000"/>
          </a:ln>
        </p:spPr>
      </p:pic>
      <p:sp>
        <p:nvSpPr>
          <p:cNvPr id="67" name="活動内容"/>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dirty="0" err="1"/>
              <a:t>活動内容</a:t>
            </a:r>
            <a:r>
              <a:rPr lang="ja-JP" altLang="en-US" dirty="0"/>
              <a:t>②</a:t>
            </a:r>
            <a:endParaRPr dirty="0"/>
          </a:p>
        </p:txBody>
      </p:sp>
      <p:sp>
        <p:nvSpPr>
          <p:cNvPr id="70" name="地域おこし協力隊…"/>
          <p:cNvSpPr txBox="1"/>
          <p:nvPr/>
        </p:nvSpPr>
        <p:spPr>
          <a:xfrm>
            <a:off x="10549154" y="1221359"/>
            <a:ext cx="22463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71" name="北海道 利尻町"/>
          <p:cNvSpPr txBox="1"/>
          <p:nvPr/>
        </p:nvSpPr>
        <p:spPr>
          <a:xfrm>
            <a:off x="10286572" y="446500"/>
            <a:ext cx="2508887" cy="45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err="1"/>
              <a:t>北海道</a:t>
            </a:r>
            <a:r>
              <a:rPr dirty="0"/>
              <a:t> 利尻町</a:t>
            </a:r>
          </a:p>
        </p:txBody>
      </p:sp>
      <p:pic>
        <p:nvPicPr>
          <p:cNvPr id="5" name="図 4">
            <a:extLst>
              <a:ext uri="{FF2B5EF4-FFF2-40B4-BE49-F238E27FC236}">
                <a16:creationId xmlns:a16="http://schemas.microsoft.com/office/drawing/2014/main" id="{B8511C73-5477-A06B-8F3A-6D0C68B80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870" y="3004931"/>
            <a:ext cx="3313171" cy="4128052"/>
          </a:xfrm>
          <a:prstGeom prst="rect">
            <a:avLst/>
          </a:prstGeom>
        </p:spPr>
      </p:pic>
      <p:sp>
        <p:nvSpPr>
          <p:cNvPr id="6" name="りしりん">
            <a:extLst>
              <a:ext uri="{FF2B5EF4-FFF2-40B4-BE49-F238E27FC236}">
                <a16:creationId xmlns:a16="http://schemas.microsoft.com/office/drawing/2014/main" id="{CB8C7A67-490B-D9DC-7D99-4D675499E93B}"/>
              </a:ext>
            </a:extLst>
          </p:cNvPr>
          <p:cNvSpPr txBox="1"/>
          <p:nvPr/>
        </p:nvSpPr>
        <p:spPr>
          <a:xfrm>
            <a:off x="4835968" y="2931611"/>
            <a:ext cx="7389162" cy="4288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pPr algn="l"/>
            <a:r>
              <a:rPr lang="ja-JP" altLang="en-US" sz="3200" b="1" dirty="0">
                <a:solidFill>
                  <a:schemeClr val="tx1"/>
                </a:solidFill>
              </a:rPr>
              <a:t>◎空き家調査・空き家バンク運営</a:t>
            </a:r>
            <a:endParaRPr lang="en-US" altLang="ja-JP" sz="2400" dirty="0">
              <a:solidFill>
                <a:schemeClr val="tx1"/>
              </a:solidFill>
            </a:endParaRPr>
          </a:p>
          <a:p>
            <a:pPr algn="l"/>
            <a:r>
              <a:rPr lang="ja-JP" altLang="en-US" sz="2400" dirty="0">
                <a:solidFill>
                  <a:schemeClr val="tx1"/>
                </a:solidFill>
              </a:rPr>
              <a:t>町内の空き家と思しき住宅を自治会ごとに調査し、自治会長様や近隣の方に話をお聞きし、所有者や管理者の方と連絡を取り空き家のご意向をお伺いしています。</a:t>
            </a:r>
            <a:endParaRPr lang="en-US" altLang="ja-JP" sz="2400" dirty="0">
              <a:solidFill>
                <a:schemeClr val="tx1"/>
              </a:solidFill>
            </a:endParaRPr>
          </a:p>
          <a:p>
            <a:pPr algn="l"/>
            <a:r>
              <a:rPr lang="ja-JP" altLang="en-US" sz="2400" dirty="0">
                <a:solidFill>
                  <a:schemeClr val="tx1"/>
                </a:solidFill>
              </a:rPr>
              <a:t>島外に居住されている方や、連絡がつかないケースもありました。</a:t>
            </a:r>
            <a:endParaRPr lang="en-US" altLang="ja-JP" sz="2400" dirty="0">
              <a:solidFill>
                <a:schemeClr val="tx1"/>
              </a:solidFill>
            </a:endParaRPr>
          </a:p>
          <a:p>
            <a:pPr algn="l"/>
            <a:r>
              <a:rPr lang="ja-JP" altLang="en-US" sz="2400" dirty="0">
                <a:solidFill>
                  <a:schemeClr val="tx1"/>
                </a:solidFill>
              </a:rPr>
              <a:t>たくさんの思い出が残る大切な住宅の登録に至るまで相談者様の心に少しでも寄り添いながら、大事な住宅を希望者の方にバトンタッチできるように心がけました。</a:t>
            </a:r>
            <a:endParaRPr lang="en-US" altLang="ja-JP" sz="3200" b="1" dirty="0">
              <a:solidFill>
                <a:schemeClr val="tx1"/>
              </a:solidFill>
            </a:endParaRPr>
          </a:p>
        </p:txBody>
      </p:sp>
    </p:spTree>
    <p:extLst>
      <p:ext uri="{BB962C8B-B14F-4D97-AF65-F5344CB8AC3E}">
        <p14:creationId xmlns:p14="http://schemas.microsoft.com/office/powerpoint/2010/main" val="26252372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g.jpg" descr="g.jpg"/>
          <p:cNvPicPr>
            <a:picLocks noChangeAspect="1"/>
          </p:cNvPicPr>
          <p:nvPr/>
        </p:nvPicPr>
        <p:blipFill>
          <a:blip r:embed="rId2"/>
          <a:srcRect t="2648" b="2648"/>
          <a:stretch>
            <a:fillRect/>
          </a:stretch>
        </p:blipFill>
        <p:spPr>
          <a:xfrm>
            <a:off x="-301625" y="13890"/>
            <a:ext cx="13607954" cy="9700421"/>
          </a:xfrm>
          <a:prstGeom prst="rect">
            <a:avLst/>
          </a:prstGeom>
          <a:ln w="12700">
            <a:miter lim="400000"/>
          </a:ln>
        </p:spPr>
      </p:pic>
      <p:sp>
        <p:nvSpPr>
          <p:cNvPr id="75" name="来年度以降の…"/>
          <p:cNvSpPr txBox="1"/>
          <p:nvPr/>
        </p:nvSpPr>
        <p:spPr>
          <a:xfrm>
            <a:off x="787428" y="477030"/>
            <a:ext cx="3696604" cy="1192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t>来年度以降の</a:t>
            </a:r>
          </a:p>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t>スケジュール</a:t>
            </a:r>
          </a:p>
        </p:txBody>
      </p:sp>
      <p:sp>
        <p:nvSpPr>
          <p:cNvPr id="76"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72929" y="2702173"/>
            <a:ext cx="10275123" cy="57776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lgn="just" defTabSz="457200">
              <a:lnSpc>
                <a:spcPct val="140000"/>
              </a:lnSpc>
              <a:defRPr sz="2200"/>
            </a:lvl1pPr>
          </a:lstStyle>
          <a:p>
            <a:pPr>
              <a:lnSpc>
                <a:spcPct val="150000"/>
              </a:lnSpc>
            </a:pPr>
            <a:r>
              <a:rPr lang="ja-JP" altLang="en-US" dirty="0">
                <a:latin typeface="BIZ UDPゴシック" panose="020B0400000000000000" pitchFamily="50" charset="-128"/>
                <a:ea typeface="BIZ UDPゴシック" panose="020B0400000000000000" pitchFamily="50" charset="-128"/>
              </a:rPr>
              <a:t>コロナ禍の</a:t>
            </a:r>
            <a:r>
              <a:rPr lang="en-US" altLang="ja-JP" dirty="0">
                <a:latin typeface="BIZ UDPゴシック" panose="020B0400000000000000" pitchFamily="50" charset="-128"/>
                <a:ea typeface="BIZ UDPゴシック" panose="020B0400000000000000" pitchFamily="50" charset="-128"/>
              </a:rPr>
              <a:t>2020</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7</a:t>
            </a:r>
            <a:r>
              <a:rPr lang="ja-JP" altLang="en-US" dirty="0">
                <a:latin typeface="BIZ UDPゴシック" panose="020B0400000000000000" pitchFamily="50" charset="-128"/>
                <a:ea typeface="BIZ UDPゴシック" panose="020B0400000000000000" pitchFamily="50" charset="-128"/>
              </a:rPr>
              <a:t>月に着任し、もうすぐ任期が終了します。</a:t>
            </a:r>
            <a:endParaRPr lang="en-US" altLang="ja-JP"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もとは大の北海道好きで、ひとり旅で何度も訪れた北海道にいつか移住したいと思い続け叶えた移住でした。</a:t>
            </a:r>
            <a:endParaRPr lang="en-US" altLang="ja-JP"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旅行で各地を周りましたが、利尻は来たことがなくとても緊張していたのを今でも覚えています。</a:t>
            </a:r>
            <a:endParaRPr lang="en-US" altLang="ja-JP"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ツギノバで定住移住の相談員をしながら、移住の入り口になる利尻の観光のことを知ったつもりになって定住移住を促進していることに違和感を覚え、ずっと興味のあった観光の仕事に退任後は携わることになりました。</a:t>
            </a:r>
            <a:endParaRPr lang="en-US" altLang="ja-JP"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ひとりの旅好きとして、北海道好きとして、観光で訪れた方に「楽しかった！」と言ってもらえるような仕事をしたいと思っています。</a:t>
            </a:r>
            <a:endParaRPr lang="en-US" altLang="ja-JP" dirty="0">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退任後も引き続きよろしくお願いします。</a:t>
            </a:r>
            <a:endParaRPr dirty="0">
              <a:latin typeface="BIZ UDPゴシック" panose="020B0400000000000000" pitchFamily="50" charset="-128"/>
              <a:ea typeface="BIZ UDPゴシック" panose="020B0400000000000000" pitchFamily="50" charset="-128"/>
            </a:endParaRPr>
          </a:p>
        </p:txBody>
      </p:sp>
      <p:sp>
        <p:nvSpPr>
          <p:cNvPr id="79" name="地域おこし協力隊…"/>
          <p:cNvSpPr txBox="1"/>
          <p:nvPr/>
        </p:nvSpPr>
        <p:spPr>
          <a:xfrm>
            <a:off x="10549154" y="1273743"/>
            <a:ext cx="22463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80" name="北海道 利尻町"/>
          <p:cNvSpPr txBox="1"/>
          <p:nvPr/>
        </p:nvSpPr>
        <p:spPr>
          <a:xfrm>
            <a:off x="10286572" y="446500"/>
            <a:ext cx="2508887" cy="45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t>北海道 利尻町</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1240</TotalTime>
  <Words>504</Words>
  <Application>Microsoft Office PowerPoint</Application>
  <PresentationFormat>ユーザー設定</PresentationFormat>
  <Paragraphs>49</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BIZ UDPゴシック</vt:lpstr>
      <vt:lpstr>Helvetica Neue Light</vt:lpstr>
      <vt:lpstr>Helvetica Neue Thin</vt:lpstr>
      <vt:lpstr>Lucida Grande</vt:lpstr>
      <vt:lpstr>ヒラギノ角ゴ ProN W3</vt:lpstr>
      <vt:lpstr>ヒラギノ角ゴ ProN W6</vt:lpstr>
      <vt:lpstr>White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利尻町公営塾</dc:creator>
  <cp:lastModifiedBy>岩崎 澪</cp:lastModifiedBy>
  <cp:revision>10</cp:revision>
  <cp:lastPrinted>2023-02-15T07:17:39Z</cp:lastPrinted>
  <dcterms:modified xsi:type="dcterms:W3CDTF">2023-03-23T04:58:56Z</dcterms:modified>
</cp:coreProperties>
</file>