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59" r:id="rId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6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1143000" y="685800"/>
            <a:ext cx="4572000" cy="3429000"/>
          </a:xfrm>
          <a:prstGeom prst="rect">
            <a:avLst/>
          </a:prstGeom>
        </p:spPr>
        <p:txBody>
          <a:bodyPr/>
          <a:lstStyle/>
          <a:p>
            <a:endParaRPr/>
          </a:p>
        </p:txBody>
      </p:sp>
      <p:sp>
        <p:nvSpPr>
          <p:cNvPr id="52" name="Shape 5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76372329"/>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6"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7"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8"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43" name="四角形"/>
          <p:cNvSpPr txBox="1">
            <a:spLocks noGrp="1"/>
          </p:cNvSpPr>
          <p:nvPr>
            <p:ph type="body" sz="quarter" idx="13"/>
          </p:nvPr>
        </p:nvSpPr>
        <p:spPr>
          <a:xfrm>
            <a:off x="1270000" y="4267200"/>
            <a:ext cx="10464800" cy="609600"/>
          </a:xfrm>
          <a:prstGeom prst="rect">
            <a:avLst/>
          </a:prstGeom>
        </p:spPr>
        <p:txBody>
          <a:bodyPr>
            <a:noAutofit/>
          </a:bodyPr>
          <a:lstStyle>
            <a:lvl1pPr marL="0" indent="0" algn="ctr">
              <a:spcBef>
                <a:spcPts val="0"/>
              </a:spcBef>
              <a:buSzTx/>
              <a:buNone/>
              <a:defRPr sz="3400"/>
            </a:lvl1pPr>
          </a:lstStyle>
          <a:p>
            <a:r>
              <a:t> </a:t>
            </a:r>
          </a:p>
        </p:txBody>
      </p:sp>
      <p:sp>
        <p:nvSpPr>
          <p:cNvPr id="44"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47"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1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5"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2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3" name="タイトルテキスト"/>
          <p:cNvSpPr txBox="1">
            <a:spLocks noGrp="1"/>
          </p:cNvSpPr>
          <p:nvPr>
            <p:ph type="title"/>
          </p:nvPr>
        </p:nvSpPr>
        <p:spPr>
          <a:prstGeom prst="rect">
            <a:avLst/>
          </a:prstGeom>
        </p:spPr>
        <p:txBody>
          <a:bodyPr/>
          <a:lstStyle/>
          <a:p>
            <a:r>
              <a:t>タイトルテキスト</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0"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3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38"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39"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40"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b.jpg" descr="b.jpg"/>
          <p:cNvPicPr>
            <a:picLocks noChangeAspect="1"/>
          </p:cNvPicPr>
          <p:nvPr/>
        </p:nvPicPr>
        <p:blipFill>
          <a:blip r:embed="rId2">
            <a:extLst/>
          </a:blip>
          <a:srcRect t="2635" b="2635"/>
          <a:stretch>
            <a:fillRect/>
          </a:stretch>
        </p:blipFill>
        <p:spPr>
          <a:xfrm>
            <a:off x="-462265" y="0"/>
            <a:ext cx="13607956" cy="9700421"/>
          </a:xfrm>
          <a:prstGeom prst="rect">
            <a:avLst/>
          </a:prstGeom>
          <a:ln w="12700">
            <a:miter lim="400000"/>
          </a:ln>
        </p:spPr>
      </p:pic>
      <p:sp>
        <p:nvSpPr>
          <p:cNvPr id="55" name="出身：…"/>
          <p:cNvSpPr txBox="1"/>
          <p:nvPr/>
        </p:nvSpPr>
        <p:spPr>
          <a:xfrm>
            <a:off x="1630350" y="2050969"/>
            <a:ext cx="1268741" cy="5088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300000"/>
              </a:lnSpc>
              <a:defRPr sz="1800">
                <a:latin typeface="ヒラギノ角ゴ ProN W6"/>
                <a:ea typeface="ヒラギノ角ゴ ProN W6"/>
                <a:cs typeface="ヒラギノ角ゴ ProN W6"/>
                <a:sym typeface="ヒラギノ角ゴ ProN W6"/>
              </a:defRPr>
            </a:pPr>
            <a:r>
              <a:rPr lang="ja-JP" altLang="en-US" dirty="0" smtClean="0"/>
              <a:t>名前：</a:t>
            </a:r>
            <a:endParaRPr lang="en-US" dirty="0" smtClean="0"/>
          </a:p>
          <a:p>
            <a:pPr algn="r" defTabSz="457200">
              <a:lnSpc>
                <a:spcPct val="300000"/>
              </a:lnSpc>
              <a:defRPr sz="1800">
                <a:latin typeface="ヒラギノ角ゴ ProN W6"/>
                <a:ea typeface="ヒラギノ角ゴ ProN W6"/>
                <a:cs typeface="ヒラギノ角ゴ ProN W6"/>
                <a:sym typeface="ヒラギノ角ゴ ProN W6"/>
              </a:defRPr>
            </a:pPr>
            <a:r>
              <a:rPr dirty="0" err="1" smtClean="0"/>
              <a:t>出身</a:t>
            </a:r>
            <a:r>
              <a:rPr dirty="0"/>
              <a:t>：</a:t>
            </a:r>
          </a:p>
          <a:p>
            <a:pPr algn="r" defTabSz="457200">
              <a:lnSpc>
                <a:spcPct val="300000"/>
              </a:lnSpc>
              <a:defRPr sz="1800">
                <a:latin typeface="ヒラギノ角ゴ ProN W6"/>
                <a:ea typeface="ヒラギノ角ゴ ProN W6"/>
                <a:cs typeface="ヒラギノ角ゴ ProN W6"/>
                <a:sym typeface="ヒラギノ角ゴ ProN W6"/>
              </a:defRPr>
            </a:pPr>
            <a:r>
              <a:rPr dirty="0" err="1"/>
              <a:t>活動場所</a:t>
            </a:r>
            <a:r>
              <a:rPr dirty="0"/>
              <a:t>：</a:t>
            </a:r>
          </a:p>
          <a:p>
            <a:pPr algn="r" defTabSz="457200">
              <a:lnSpc>
                <a:spcPct val="300000"/>
              </a:lnSpc>
              <a:defRPr sz="1800">
                <a:latin typeface="ヒラギノ角ゴ ProN W6"/>
                <a:ea typeface="ヒラギノ角ゴ ProN W6"/>
                <a:cs typeface="ヒラギノ角ゴ ProN W6"/>
                <a:sym typeface="ヒラギノ角ゴ ProN W6"/>
              </a:defRPr>
            </a:pPr>
            <a:r>
              <a:rPr dirty="0" err="1"/>
              <a:t>活動内容</a:t>
            </a:r>
            <a:r>
              <a:rPr dirty="0" smtClean="0"/>
              <a:t>：</a:t>
            </a:r>
            <a:endParaRPr dirty="0"/>
          </a:p>
          <a:p>
            <a:pPr algn="r" defTabSz="457200">
              <a:lnSpc>
                <a:spcPct val="300000"/>
              </a:lnSpc>
              <a:defRPr sz="1800">
                <a:latin typeface="ヒラギノ角ゴ ProN W6"/>
                <a:ea typeface="ヒラギノ角ゴ ProN W6"/>
                <a:cs typeface="ヒラギノ角ゴ ProN W6"/>
                <a:sym typeface="ヒラギノ角ゴ ProN W6"/>
              </a:defRPr>
            </a:pPr>
            <a:endParaRPr dirty="0"/>
          </a:p>
          <a:p>
            <a:pPr algn="r" defTabSz="457200">
              <a:lnSpc>
                <a:spcPct val="300000"/>
              </a:lnSpc>
              <a:defRPr sz="1800">
                <a:latin typeface="ヒラギノ角ゴ ProN W6"/>
                <a:ea typeface="ヒラギノ角ゴ ProN W6"/>
                <a:cs typeface="ヒラギノ角ゴ ProN W6"/>
                <a:sym typeface="ヒラギノ角ゴ ProN W6"/>
              </a:defRPr>
            </a:pPr>
            <a:r>
              <a:rPr dirty="0" err="1"/>
              <a:t>任期</a:t>
            </a:r>
            <a:r>
              <a:rPr dirty="0"/>
              <a:t>：</a:t>
            </a:r>
          </a:p>
        </p:txBody>
      </p:sp>
      <p:sp>
        <p:nvSpPr>
          <p:cNvPr id="56" name="埼玉県…"/>
          <p:cNvSpPr txBox="1"/>
          <p:nvPr/>
        </p:nvSpPr>
        <p:spPr>
          <a:xfrm>
            <a:off x="2862132" y="2223520"/>
            <a:ext cx="4014581" cy="47561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ja-JP" altLang="en-US" dirty="0" smtClean="0"/>
              <a:t>佐藤　諒</a:t>
            </a:r>
            <a:endParaRPr lang="en-US" altLang="ja-JP" dirty="0" smtClean="0"/>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smtClean="0"/>
              <a:t>兵庫</a:t>
            </a:r>
            <a:r>
              <a:rPr dirty="0" smtClean="0"/>
              <a:t>県</a:t>
            </a:r>
            <a:endParaRPr dirty="0"/>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a:t>沓形</a:t>
            </a:r>
            <a:r>
              <a:rPr dirty="0" err="1" smtClean="0"/>
              <a:t>地区</a:t>
            </a:r>
            <a:endParaRPr dirty="0"/>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a:t>公営</a:t>
            </a:r>
            <a:r>
              <a:rPr lang="ja-JP" altLang="en-US" dirty="0" smtClean="0"/>
              <a:t>塾</a:t>
            </a:r>
            <a:endParaRPr lang="en-US" altLang="ja-JP" dirty="0" smtClean="0"/>
          </a:p>
          <a:p>
            <a:pPr algn="l" defTabSz="457200">
              <a:lnSpc>
                <a:spcPct val="209999"/>
              </a:lnSpc>
              <a:defRPr>
                <a:latin typeface="ヒラギノ角ゴ ProN W6"/>
                <a:ea typeface="ヒラギノ角ゴ ProN W6"/>
                <a:cs typeface="ヒラギノ角ゴ ProN W6"/>
                <a:sym typeface="ヒラギノ角ゴ ProN W6"/>
              </a:defRPr>
            </a:pPr>
            <a:endParaRPr dirty="0"/>
          </a:p>
          <a:p>
            <a:pPr algn="l" defTabSz="457200">
              <a:lnSpc>
                <a:spcPct val="209999"/>
              </a:lnSpc>
              <a:defRPr>
                <a:latin typeface="ヒラギノ角ゴ ProN W6"/>
                <a:ea typeface="ヒラギノ角ゴ ProN W6"/>
                <a:cs typeface="ヒラギノ角ゴ ProN W6"/>
                <a:sym typeface="ヒラギノ角ゴ ProN W6"/>
              </a:defRPr>
            </a:pPr>
            <a:r>
              <a:rPr dirty="0"/>
              <a:t>2023</a:t>
            </a:r>
            <a:r>
              <a:rPr dirty="0" smtClean="0"/>
              <a:t>年</a:t>
            </a:r>
            <a:r>
              <a:rPr lang="en-US" altLang="ja-JP" dirty="0" smtClean="0"/>
              <a:t>9</a:t>
            </a:r>
            <a:r>
              <a:rPr dirty="0" smtClean="0"/>
              <a:t>月末まで</a:t>
            </a:r>
            <a:endParaRPr dirty="0"/>
          </a:p>
        </p:txBody>
      </p:sp>
      <p:sp>
        <p:nvSpPr>
          <p:cNvPr id="57" name="りしりん"/>
          <p:cNvSpPr txBox="1"/>
          <p:nvPr/>
        </p:nvSpPr>
        <p:spPr>
          <a:xfrm>
            <a:off x="787428" y="661255"/>
            <a:ext cx="3587613"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a:t>自己紹介</a:t>
            </a:r>
            <a:endParaRPr dirty="0"/>
          </a:p>
        </p:txBody>
      </p:sp>
      <p:sp>
        <p:nvSpPr>
          <p:cNvPr id="58" name="地域おこし協力隊…"/>
          <p:cNvSpPr txBox="1"/>
          <p:nvPr/>
        </p:nvSpPr>
        <p:spPr>
          <a:xfrm>
            <a:off x="10549154" y="907609"/>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t>地域おこし協力隊</a:t>
            </a:r>
          </a:p>
          <a:p>
            <a:pPr algn="r" defTabSz="457200">
              <a:lnSpc>
                <a:spcPct val="80000"/>
              </a:lnSpc>
              <a:defRPr sz="1700"/>
            </a:pPr>
            <a:r>
              <a:t>発表資料</a:t>
            </a:r>
          </a:p>
        </p:txBody>
      </p:sp>
      <p:sp>
        <p:nvSpPr>
          <p:cNvPr id="59"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6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790428" y="7835479"/>
            <a:ext cx="9500144" cy="3810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just" defTabSz="457200">
              <a:lnSpc>
                <a:spcPct val="140000"/>
              </a:lnSpc>
              <a:defRPr sz="1800">
                <a:latin typeface="ヒラギノ角ゴ ProN W6"/>
                <a:ea typeface="ヒラギノ角ゴ ProN W6"/>
                <a:cs typeface="ヒラギノ角ゴ ProN W6"/>
                <a:sym typeface="ヒラギノ角ゴ ProN W6"/>
              </a:defRPr>
            </a:lvl1pPr>
          </a:lstStyle>
          <a:p>
            <a:endParaRPr dirty="0"/>
          </a:p>
        </p:txBody>
      </p:sp>
      <p:sp>
        <p:nvSpPr>
          <p:cNvPr id="61" name="円形"/>
          <p:cNvSpPr/>
          <p:nvPr/>
        </p:nvSpPr>
        <p:spPr>
          <a:xfrm>
            <a:off x="6898085" y="1447125"/>
            <a:ext cx="5312550" cy="5312550"/>
          </a:xfrm>
          <a:prstGeom prst="ellipse">
            <a:avLst/>
          </a:prstGeom>
          <a:solidFill>
            <a:srgbClr val="75AED2"/>
          </a:solidFill>
          <a:ln w="12700">
            <a:miter lim="400000"/>
          </a:ln>
        </p:spPr>
        <p:txBody>
          <a:bodyPr lIns="50800" tIns="50800" rIns="50800" bIns="50800" anchor="ctr"/>
          <a:lstStyle/>
          <a:p>
            <a:endParaRPr/>
          </a:p>
        </p:txBody>
      </p:sp>
      <p:sp>
        <p:nvSpPr>
          <p:cNvPr id="62" name="円形"/>
          <p:cNvSpPr/>
          <p:nvPr/>
        </p:nvSpPr>
        <p:spPr>
          <a:xfrm>
            <a:off x="7051452" y="1600492"/>
            <a:ext cx="5005815" cy="5005815"/>
          </a:xfrm>
          <a:prstGeom prst="ellipse">
            <a:avLst/>
          </a:prstGeom>
          <a:solidFill>
            <a:srgbClr val="FFFFFF"/>
          </a:solidFill>
          <a:ln w="12700">
            <a:miter lim="400000"/>
          </a:ln>
        </p:spPr>
        <p:txBody>
          <a:bodyPr lIns="50800" tIns="50800" rIns="50800" bIns="50800" anchor="ctr"/>
          <a:lstStyle/>
          <a:p>
            <a:endParaRPr/>
          </a:p>
        </p:txBody>
      </p:sp>
      <p:pic>
        <p:nvPicPr>
          <p:cNvPr id="64" name="イメージ" descr="イメージ"/>
          <p:cNvPicPr>
            <a:picLocks noChangeAspect="1"/>
          </p:cNvPicPr>
          <p:nvPr/>
        </p:nvPicPr>
        <p:blipFill>
          <a:blip r:embed="rId3">
            <a:extLst/>
          </a:blip>
          <a:stretch>
            <a:fillRect/>
          </a:stretch>
        </p:blipFill>
        <p:spPr>
          <a:xfrm>
            <a:off x="1683074" y="6355081"/>
            <a:ext cx="9638555" cy="655820"/>
          </a:xfrm>
          <a:prstGeom prst="rect">
            <a:avLst/>
          </a:prstGeom>
          <a:ln w="12700">
            <a:miter lim="400000"/>
          </a:ln>
        </p:spPr>
      </p:pic>
      <p:sp>
        <p:nvSpPr>
          <p:cNvPr id="2" name="テキスト ボックス 1"/>
          <p:cNvSpPr txBox="1"/>
          <p:nvPr/>
        </p:nvSpPr>
        <p:spPr>
          <a:xfrm>
            <a:off x="1630350" y="7369422"/>
            <a:ext cx="1009435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2400" b="0" i="0" u="none" strike="noStrike" cap="none" spc="0" normalizeH="0" baseline="0" dirty="0" smtClean="0">
                <a:ln>
                  <a:noFill/>
                </a:ln>
                <a:solidFill>
                  <a:srgbClr val="000000"/>
                </a:solidFill>
                <a:effectLst/>
                <a:uFillTx/>
                <a:latin typeface="+mn-lt"/>
                <a:ea typeface="+mn-ea"/>
                <a:cs typeface="+mn-cs"/>
                <a:sym typeface="ヒラギノ角ゴ ProN W3"/>
              </a:rPr>
              <a:t>着任から約</a:t>
            </a:r>
            <a:r>
              <a:rPr kumimoji="0" lang="en-US" altLang="ja-JP" sz="2400" b="0" i="0" u="none" strike="noStrike" cap="none" spc="0" normalizeH="0" baseline="0" dirty="0" smtClean="0">
                <a:ln>
                  <a:noFill/>
                </a:ln>
                <a:solidFill>
                  <a:srgbClr val="000000"/>
                </a:solidFill>
                <a:effectLst/>
                <a:uFillTx/>
                <a:latin typeface="+mn-lt"/>
                <a:ea typeface="+mn-ea"/>
                <a:cs typeface="+mn-cs"/>
                <a:sym typeface="ヒラギノ角ゴ ProN W3"/>
              </a:rPr>
              <a:t>1</a:t>
            </a:r>
            <a:r>
              <a:rPr kumimoji="0" lang="ja-JP" altLang="en-US" sz="2400" b="0" i="0" u="none" strike="noStrike" cap="none" spc="0" normalizeH="0" baseline="0" dirty="0" smtClean="0">
                <a:ln>
                  <a:noFill/>
                </a:ln>
                <a:solidFill>
                  <a:srgbClr val="000000"/>
                </a:solidFill>
                <a:effectLst/>
                <a:uFillTx/>
                <a:latin typeface="+mn-lt"/>
                <a:ea typeface="+mn-ea"/>
                <a:cs typeface="+mn-cs"/>
                <a:sym typeface="ヒラギノ角ゴ ProN W3"/>
              </a:rPr>
              <a:t>年半が経ち、任期も残り半分になりました。</a:t>
            </a:r>
            <a:endParaRPr kumimoji="0" lang="en-US" altLang="ja-JP" sz="2400" b="0" i="0" u="none" strike="noStrike" cap="none" spc="0" normalizeH="0" baseline="0" dirty="0" smtClean="0">
              <a:ln>
                <a:noFill/>
              </a:ln>
              <a:solidFill>
                <a:srgbClr val="000000"/>
              </a:solidFill>
              <a:effectLst/>
              <a:uFillTx/>
              <a:latin typeface="+mn-lt"/>
              <a:ea typeface="+mn-ea"/>
              <a:cs typeface="+mn-cs"/>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kumimoji="0" lang="ja-JP" altLang="en-US" sz="2400" b="0" i="0" u="none" strike="noStrike" cap="none" spc="0" normalizeH="0" baseline="0" dirty="0" smtClean="0">
                <a:ln>
                  <a:noFill/>
                </a:ln>
                <a:solidFill>
                  <a:srgbClr val="000000"/>
                </a:solidFill>
                <a:effectLst/>
                <a:uFillTx/>
                <a:latin typeface="+mn-lt"/>
                <a:ea typeface="+mn-ea"/>
                <a:cs typeface="+mn-cs"/>
                <a:sym typeface="ヒラギノ角ゴ ProN W3"/>
              </a:rPr>
              <a:t>任期中に次世代の隊員が働きやすい環境を作りたいと思い活動しています。</a:t>
            </a:r>
            <a:endPar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9205" y="2072982"/>
            <a:ext cx="3152639" cy="4205416"/>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b.jpg" descr="b.jpg"/>
          <p:cNvPicPr>
            <a:picLocks noChangeAspect="1"/>
          </p:cNvPicPr>
          <p:nvPr/>
        </p:nvPicPr>
        <p:blipFill>
          <a:blip r:embed="rId2">
            <a:extLst/>
          </a:blip>
          <a:srcRect t="2635" b="2635"/>
          <a:stretch>
            <a:fillRect/>
          </a:stretch>
        </p:blipFill>
        <p:spPr>
          <a:xfrm>
            <a:off x="-187748" y="0"/>
            <a:ext cx="13607954" cy="9700421"/>
          </a:xfrm>
          <a:prstGeom prst="rect">
            <a:avLst/>
          </a:prstGeom>
          <a:ln w="12700">
            <a:miter lim="400000"/>
          </a:ln>
        </p:spPr>
      </p:pic>
      <p:sp>
        <p:nvSpPr>
          <p:cNvPr id="67" name="活動内容"/>
          <p:cNvSpPr txBox="1"/>
          <p:nvPr/>
        </p:nvSpPr>
        <p:spPr>
          <a:xfrm>
            <a:off x="787428" y="705630"/>
            <a:ext cx="3587613" cy="552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t>活動内容</a:t>
            </a: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61815" y="2165168"/>
            <a:ext cx="3415171" cy="52219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just" defTabSz="457200">
              <a:lnSpc>
                <a:spcPct val="140000"/>
              </a:lnSpc>
              <a:defRPr sz="1800"/>
            </a:lvl1pPr>
          </a:lstStyle>
          <a:p>
            <a:r>
              <a:rPr lang="ja-JP" altLang="en-US" sz="2400" dirty="0" smtClean="0">
                <a:latin typeface="HGS創英角ﾎﾟｯﾌﾟ体" panose="040B0A00000000000000" pitchFamily="50" charset="-128"/>
                <a:ea typeface="HGS創英角ﾎﾟｯﾌﾟ体" panose="040B0A00000000000000" pitchFamily="50" charset="-128"/>
              </a:rPr>
              <a:t>授業</a:t>
            </a:r>
            <a:endParaRPr lang="en-US" altLang="ja-JP" sz="2400" dirty="0" smtClean="0">
              <a:latin typeface="HGS創英角ﾎﾟｯﾌﾟ体" panose="040B0A00000000000000" pitchFamily="50" charset="-128"/>
              <a:ea typeface="HGS創英角ﾎﾟｯﾌﾟ体" panose="040B0A00000000000000" pitchFamily="50" charset="-128"/>
            </a:endParaRPr>
          </a:p>
          <a:p>
            <a:endParaRPr lang="en-US" altLang="ja-JP" sz="2400" dirty="0" smtClean="0">
              <a:latin typeface="HGS創英角ﾎﾟｯﾌﾟ体" panose="040B0A00000000000000" pitchFamily="50" charset="-128"/>
              <a:ea typeface="HGS創英角ﾎﾟｯﾌﾟ体" panose="040B0A00000000000000" pitchFamily="50" charset="-128"/>
            </a:endParaRPr>
          </a:p>
          <a:p>
            <a:endParaRPr lang="en-US" altLang="ja-JP" sz="2400" dirty="0">
              <a:latin typeface="HGS創英角ﾎﾟｯﾌﾟ体" panose="040B0A00000000000000" pitchFamily="50" charset="-128"/>
              <a:ea typeface="HGS創英角ﾎﾟｯﾌﾟ体" panose="040B0A00000000000000" pitchFamily="50" charset="-128"/>
            </a:endParaRPr>
          </a:p>
          <a:p>
            <a:endParaRPr lang="en-US" altLang="ja-JP" sz="2400" dirty="0" smtClean="0">
              <a:latin typeface="HGS創英角ﾎﾟｯﾌﾟ体" panose="040B0A00000000000000" pitchFamily="50" charset="-128"/>
              <a:ea typeface="HGS創英角ﾎﾟｯﾌﾟ体" panose="040B0A00000000000000" pitchFamily="50" charset="-128"/>
            </a:endParaRPr>
          </a:p>
          <a:p>
            <a:r>
              <a:rPr lang="ja-JP" altLang="en-US" sz="2400" dirty="0" smtClean="0">
                <a:latin typeface="HGS創英角ﾎﾟｯﾌﾟ体" panose="040B0A00000000000000" pitchFamily="50" charset="-128"/>
                <a:ea typeface="HGS創英角ﾎﾟｯﾌﾟ体" panose="040B0A00000000000000" pitchFamily="50" charset="-128"/>
              </a:rPr>
              <a:t>課外活動</a:t>
            </a:r>
            <a:endParaRPr lang="en-US" altLang="ja-JP" sz="2400" dirty="0" smtClean="0">
              <a:latin typeface="HGS創英角ﾎﾟｯﾌﾟ体" panose="040B0A00000000000000" pitchFamily="50" charset="-128"/>
              <a:ea typeface="HGS創英角ﾎﾟｯﾌﾟ体" panose="040B0A00000000000000" pitchFamily="50" charset="-128"/>
            </a:endParaRPr>
          </a:p>
          <a:p>
            <a:endParaRPr lang="en-US" altLang="ja-JP" sz="2400" dirty="0" smtClean="0">
              <a:latin typeface="HGS創英角ﾎﾟｯﾌﾟ体" panose="040B0A00000000000000" pitchFamily="50" charset="-128"/>
              <a:ea typeface="HGS創英角ﾎﾟｯﾌﾟ体" panose="040B0A00000000000000" pitchFamily="50" charset="-128"/>
            </a:endParaRPr>
          </a:p>
          <a:p>
            <a:endParaRPr lang="en-US" altLang="ja-JP" sz="2400" dirty="0" smtClean="0">
              <a:latin typeface="HGS創英角ﾎﾟｯﾌﾟ体" panose="040B0A00000000000000" pitchFamily="50" charset="-128"/>
              <a:ea typeface="HGS創英角ﾎﾟｯﾌﾟ体" panose="040B0A00000000000000" pitchFamily="50" charset="-128"/>
            </a:endParaRPr>
          </a:p>
          <a:p>
            <a:endParaRPr lang="en-US" altLang="ja-JP" sz="2400" dirty="0" smtClean="0">
              <a:latin typeface="HGS創英角ﾎﾟｯﾌﾟ体" panose="040B0A00000000000000" pitchFamily="50" charset="-128"/>
              <a:ea typeface="HGS創英角ﾎﾟｯﾌﾟ体" panose="040B0A00000000000000" pitchFamily="50" charset="-128"/>
            </a:endParaRPr>
          </a:p>
          <a:p>
            <a:endParaRPr lang="en-US" sz="2400" dirty="0">
              <a:latin typeface="HGS創英角ﾎﾟｯﾌﾟ体" panose="040B0A00000000000000" pitchFamily="50" charset="-128"/>
              <a:ea typeface="HGS創英角ﾎﾟｯﾌﾟ体" panose="040B0A00000000000000" pitchFamily="50" charset="-128"/>
            </a:endParaRPr>
          </a:p>
          <a:p>
            <a:r>
              <a:rPr lang="ja-JP" altLang="en-US" sz="2400" dirty="0" smtClean="0">
                <a:latin typeface="HGS創英角ﾎﾟｯﾌﾟ体" panose="040B0A00000000000000" pitchFamily="50" charset="-128"/>
                <a:ea typeface="HGS創英角ﾎﾟｯﾌﾟ体" panose="040B0A00000000000000" pitchFamily="50" charset="-128"/>
              </a:rPr>
              <a:t>その他教育機関との連携</a:t>
            </a:r>
            <a:endParaRPr sz="2400" dirty="0">
              <a:latin typeface="HGS創英角ﾎﾟｯﾌﾟ体" panose="040B0A00000000000000" pitchFamily="50" charset="-128"/>
              <a:ea typeface="HGS創英角ﾎﾟｯﾌﾟ体" panose="040B0A00000000000000" pitchFamily="50" charset="-128"/>
            </a:endParaRPr>
          </a:p>
        </p:txBody>
      </p:sp>
      <p:sp>
        <p:nvSpPr>
          <p:cNvPr id="70" name="地域おこし協力隊…"/>
          <p:cNvSpPr txBox="1"/>
          <p:nvPr/>
        </p:nvSpPr>
        <p:spPr>
          <a:xfrm>
            <a:off x="10549154" y="907609"/>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t>地域おこし協力隊</a:t>
            </a:r>
          </a:p>
          <a:p>
            <a:pPr algn="r" defTabSz="457200">
              <a:lnSpc>
                <a:spcPct val="80000"/>
              </a:lnSpc>
              <a:defRPr sz="1700"/>
            </a:pPr>
            <a:r>
              <a:t>発表資料</a:t>
            </a:r>
          </a:p>
        </p:txBody>
      </p:sp>
      <p:sp>
        <p:nvSpPr>
          <p:cNvPr id="71"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72" name="テキストテキストテキストテキストテキストテキストテキストテキストテキストテキストテキストテキストテキスト"/>
          <p:cNvSpPr txBox="1"/>
          <p:nvPr/>
        </p:nvSpPr>
        <p:spPr>
          <a:xfrm>
            <a:off x="2079351" y="8419075"/>
            <a:ext cx="9073756" cy="289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endParaRPr dirty="0"/>
          </a:p>
        </p:txBody>
      </p:sp>
      <p:sp>
        <p:nvSpPr>
          <p:cNvPr id="2" name="テキスト ボックス 1"/>
          <p:cNvSpPr txBox="1"/>
          <p:nvPr/>
        </p:nvSpPr>
        <p:spPr>
          <a:xfrm>
            <a:off x="1657222" y="2545056"/>
            <a:ext cx="3837202" cy="21031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50000"/>
              </a:lnSpc>
              <a:spcBef>
                <a:spcPts val="0"/>
              </a:spcBef>
              <a:spcAft>
                <a:spcPts val="0"/>
              </a:spcAft>
              <a:buClrTx/>
              <a:buSzTx/>
              <a:buFontTx/>
              <a:buNone/>
              <a:tabLst/>
            </a:pPr>
            <a:r>
              <a:rPr lang="ja-JP" altLang="en-US" sz="2000" dirty="0">
                <a:latin typeface="BIZ UD明朝 Medium" panose="02020500000000000000" pitchFamily="17" charset="-128"/>
                <a:ea typeface="BIZ UD明朝 Medium" panose="02020500000000000000" pitchFamily="17" charset="-128"/>
                <a:cs typeface="Arial Unicode MS" panose="020B0604020202020204" pitchFamily="50" charset="-128"/>
              </a:rPr>
              <a:t>主</a:t>
            </a:r>
            <a:r>
              <a:rPr lang="ja-JP" altLang="en-US" sz="2000" dirty="0" smtClean="0">
                <a:latin typeface="BIZ UD明朝 Medium" panose="02020500000000000000" pitchFamily="17" charset="-128"/>
                <a:ea typeface="BIZ UD明朝 Medium" panose="02020500000000000000" pitchFamily="17" charset="-128"/>
                <a:cs typeface="Arial Unicode MS" panose="020B0604020202020204" pitchFamily="50" charset="-128"/>
              </a:rPr>
              <a:t>に数学を担当</a:t>
            </a:r>
            <a:endParaRPr lang="en-US" altLang="ja-JP" sz="2000" dirty="0" smtClean="0">
              <a:latin typeface="BIZ UD明朝 Medium" panose="02020500000000000000" pitchFamily="17" charset="-128"/>
              <a:ea typeface="BIZ UD明朝 Medium" panose="02020500000000000000" pitchFamily="17" charset="-128"/>
              <a:cs typeface="Arial Unicode MS" panose="020B0604020202020204" pitchFamily="50" charset="-128"/>
            </a:endParaRPr>
          </a:p>
          <a:p>
            <a:pPr marL="0" marR="0" indent="0" algn="l" defTabSz="584200" rtl="0" fontAlgn="auto" latinLnBrk="0" hangingPunct="0">
              <a:spcBef>
                <a:spcPts val="0"/>
              </a:spcBef>
              <a:spcAft>
                <a:spcPts val="0"/>
              </a:spcAft>
              <a:buClrTx/>
              <a:buSzTx/>
              <a:buFontTx/>
              <a:buNone/>
              <a:tabLst/>
            </a:pPr>
            <a:r>
              <a:rPr kumimoji="0" lang="ja-JP" altLang="en-US" sz="2000" b="0" i="0" u="none" strike="noStrike" cap="none" spc="0" normalizeH="0" baseline="0" dirty="0" smtClean="0">
                <a:ln>
                  <a:noFill/>
                </a:ln>
                <a:solidFill>
                  <a:srgbClr val="000000"/>
                </a:solidFill>
                <a:effectLst/>
                <a:uFillTx/>
                <a:latin typeface="BIZ UD明朝 Medium" panose="02020500000000000000" pitchFamily="17" charset="-128"/>
                <a:ea typeface="BIZ UD明朝 Medium" panose="02020500000000000000" pitchFamily="17" charset="-128"/>
                <a:cs typeface="Arial Unicode MS" panose="020B0604020202020204" pitchFamily="50" charset="-128"/>
                <a:sym typeface="ヒラギノ角ゴ ProN W3"/>
              </a:rPr>
              <a:t>今年度は公務員試験対策も担当</a:t>
            </a:r>
            <a:endParaRPr kumimoji="0" lang="en-US" altLang="ja-JP" sz="2000" b="0" i="0" u="none" strike="noStrike" cap="none" spc="0" normalizeH="0" baseline="0" dirty="0" smtClean="0">
              <a:ln>
                <a:noFill/>
              </a:ln>
              <a:solidFill>
                <a:srgbClr val="000000"/>
              </a:solidFill>
              <a:effectLst/>
              <a:uFillTx/>
              <a:latin typeface="BIZ UD明朝 Medium" panose="02020500000000000000" pitchFamily="17" charset="-128"/>
              <a:ea typeface="BIZ UD明朝 Medium" panose="02020500000000000000" pitchFamily="17" charset="-128"/>
              <a:cs typeface="Arial Unicode MS" panose="020B0604020202020204" pitchFamily="50" charset="-128"/>
              <a:sym typeface="ヒラギノ角ゴ ProN W3"/>
            </a:endParaRPr>
          </a:p>
          <a:p>
            <a:pPr marL="0" marR="0" indent="0" algn="l" defTabSz="584200" rtl="0" fontAlgn="auto" latinLnBrk="0" hangingPunct="0">
              <a:lnSpc>
                <a:spcPct val="150000"/>
              </a:lnSpc>
              <a:spcBef>
                <a:spcPts val="0"/>
              </a:spcBef>
              <a:spcAft>
                <a:spcPts val="0"/>
              </a:spcAft>
              <a:buClrTx/>
              <a:buSzTx/>
              <a:buFontTx/>
              <a:buNone/>
              <a:tabLst/>
            </a:pPr>
            <a:r>
              <a:rPr lang="ja-JP" altLang="en-US" sz="2000" dirty="0" smtClean="0">
                <a:latin typeface="BIZ UD明朝 Medium" panose="02020500000000000000" pitchFamily="17" charset="-128"/>
                <a:ea typeface="BIZ UD明朝 Medium" panose="02020500000000000000" pitchFamily="17" charset="-128"/>
                <a:cs typeface="Arial Unicode MS" panose="020B0604020202020204" pitchFamily="50" charset="-128"/>
              </a:rPr>
              <a:t>前年度は</a:t>
            </a:r>
            <a:r>
              <a:rPr lang="ja-JP" altLang="en-US" sz="2000" dirty="0">
                <a:latin typeface="BIZ UD明朝 Medium" panose="02020500000000000000" pitchFamily="17" charset="-128"/>
                <a:ea typeface="BIZ UD明朝 Medium" panose="02020500000000000000" pitchFamily="17" charset="-128"/>
                <a:cs typeface="Arial Unicode MS" panose="020B0604020202020204" pitchFamily="50" charset="-128"/>
              </a:rPr>
              <a:t>現代</a:t>
            </a:r>
            <a:r>
              <a:rPr lang="ja-JP" altLang="en-US" sz="2000" dirty="0" smtClean="0">
                <a:latin typeface="BIZ UD明朝 Medium" panose="02020500000000000000" pitchFamily="17" charset="-128"/>
                <a:ea typeface="BIZ UD明朝 Medium" panose="02020500000000000000" pitchFamily="17" charset="-128"/>
                <a:cs typeface="Arial Unicode MS" panose="020B0604020202020204" pitchFamily="50" charset="-128"/>
              </a:rPr>
              <a:t>文、古文、化学なども担当</a:t>
            </a:r>
            <a:endParaRPr kumimoji="0" lang="en-US" altLang="ja-JP" sz="2000" b="0" i="0" u="none" strike="noStrike" cap="none" spc="0" normalizeH="0" baseline="0" dirty="0" smtClean="0">
              <a:ln>
                <a:noFill/>
              </a:ln>
              <a:solidFill>
                <a:srgbClr val="000000"/>
              </a:solidFill>
              <a:effectLst/>
              <a:uFillTx/>
              <a:latin typeface="BIZ UD明朝 Medium" panose="02020500000000000000" pitchFamily="17" charset="-128"/>
              <a:ea typeface="BIZ UD明朝 Medium" panose="02020500000000000000" pitchFamily="17" charset="-128"/>
              <a:cs typeface="Arial Unicode MS" panose="020B0604020202020204" pitchFamily="50" charset="-128"/>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endParaRPr kumimoji="0" lang="ja-JP" altLang="en-US" sz="2000" b="0" i="0" u="none" strike="noStrike" cap="none" spc="0" normalizeH="0" baseline="0" dirty="0">
              <a:ln>
                <a:noFill/>
              </a:ln>
              <a:solidFill>
                <a:srgbClr val="000000"/>
              </a:solidFill>
              <a:effectLst/>
              <a:uFillTx/>
              <a:latin typeface="BIZ UD明朝 Medium" panose="02020500000000000000" pitchFamily="17" charset="-128"/>
              <a:ea typeface="BIZ UD明朝 Medium" panose="02020500000000000000" pitchFamily="17" charset="-128"/>
              <a:cs typeface="Arial Unicode MS" panose="020B0604020202020204" pitchFamily="50" charset="-128"/>
              <a:sym typeface="ヒラギノ角ゴ ProN W3"/>
            </a:endParaRPr>
          </a:p>
        </p:txBody>
      </p:sp>
      <p:sp>
        <p:nvSpPr>
          <p:cNvPr id="3" name="テキスト ボックス 2"/>
          <p:cNvSpPr txBox="1"/>
          <p:nvPr/>
        </p:nvSpPr>
        <p:spPr>
          <a:xfrm>
            <a:off x="1657222" y="4762109"/>
            <a:ext cx="421836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altLang="ja-JP" sz="2000" b="0" i="0" u="none" strike="noStrike" cap="none" spc="0" normalizeH="0" baseline="0" dirty="0" smtClean="0">
                <a:ln>
                  <a:noFill/>
                </a:ln>
                <a:solidFill>
                  <a:srgbClr val="000000"/>
                </a:solidFill>
                <a:effectLst/>
                <a:uFillTx/>
                <a:latin typeface="BIZ UD明朝 Medium" panose="02020500000000000000" pitchFamily="17" charset="-128"/>
                <a:ea typeface="BIZ UD明朝 Medium" panose="02020500000000000000" pitchFamily="17" charset="-128"/>
                <a:sym typeface="ヒラギノ角ゴ ProN W3"/>
              </a:rPr>
              <a:t>5</a:t>
            </a:r>
            <a:r>
              <a:rPr kumimoji="0" lang="ja-JP" altLang="en-US" sz="2000" b="0" i="0" u="none" strike="noStrike" cap="none" spc="0" normalizeH="0" baseline="0" dirty="0" smtClean="0">
                <a:ln>
                  <a:noFill/>
                </a:ln>
                <a:solidFill>
                  <a:srgbClr val="000000"/>
                </a:solidFill>
                <a:effectLst/>
                <a:uFillTx/>
                <a:latin typeface="BIZ UD明朝 Medium" panose="02020500000000000000" pitchFamily="17" charset="-128"/>
                <a:ea typeface="BIZ UD明朝 Medium" panose="02020500000000000000" pitchFamily="17" charset="-128"/>
                <a:sym typeface="ヒラギノ角ゴ ProN W3"/>
              </a:rPr>
              <a:t>月に山菜採りを開催</a:t>
            </a:r>
            <a:r>
              <a:rPr lang="ja-JP" altLang="en-US" sz="2000" dirty="0" smtClean="0">
                <a:latin typeface="BIZ UD明朝 Medium" panose="02020500000000000000" pitchFamily="17" charset="-128"/>
                <a:ea typeface="BIZ UD明朝 Medium" panose="02020500000000000000" pitchFamily="17" charset="-128"/>
              </a:rPr>
              <a:t>し</a:t>
            </a:r>
            <a:endParaRPr lang="en-US" altLang="ja-JP" sz="2000" dirty="0" smtClean="0">
              <a:latin typeface="BIZ UD明朝 Medium" panose="02020500000000000000" pitchFamily="17" charset="-128"/>
              <a:ea typeface="BIZ UD明朝 Medium" panose="02020500000000000000" pitchFamily="17" charset="-128"/>
            </a:endParaRPr>
          </a:p>
          <a:p>
            <a:pPr marL="0" marR="0" indent="0" algn="l" defTabSz="5842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dirty="0">
                <a:ln>
                  <a:noFill/>
                </a:ln>
                <a:solidFill>
                  <a:srgbClr val="000000"/>
                </a:solidFill>
                <a:effectLst/>
                <a:uFillTx/>
                <a:latin typeface="BIZ UD明朝 Medium" panose="02020500000000000000" pitchFamily="17" charset="-128"/>
                <a:ea typeface="BIZ UD明朝 Medium" panose="02020500000000000000" pitchFamily="17" charset="-128"/>
                <a:sym typeface="ヒラギノ角ゴ ProN W3"/>
              </a:rPr>
              <a:t>多く</a:t>
            </a:r>
            <a:r>
              <a:rPr kumimoji="0" lang="ja-JP" altLang="en-US" sz="2000" b="0" i="0" u="none" strike="noStrike" cap="none" spc="0" normalizeH="0" baseline="0" dirty="0" smtClean="0">
                <a:ln>
                  <a:noFill/>
                </a:ln>
                <a:solidFill>
                  <a:srgbClr val="000000"/>
                </a:solidFill>
                <a:effectLst/>
                <a:uFillTx/>
                <a:latin typeface="BIZ UD明朝 Medium" panose="02020500000000000000" pitchFamily="17" charset="-128"/>
                <a:ea typeface="BIZ UD明朝 Medium" panose="02020500000000000000" pitchFamily="17" charset="-128"/>
                <a:sym typeface="ヒラギノ角ゴ ProN W3"/>
              </a:rPr>
              <a:t>の小学生に参加してもらった。</a:t>
            </a:r>
            <a:endParaRPr kumimoji="0" lang="en-US" altLang="ja-JP" sz="2000" b="0" i="0" u="none" strike="noStrike" cap="none" spc="0" normalizeH="0" baseline="0" dirty="0" smtClean="0">
              <a:ln>
                <a:noFill/>
              </a:ln>
              <a:solidFill>
                <a:srgbClr val="000000"/>
              </a:solidFill>
              <a:effectLst/>
              <a:uFillTx/>
              <a:latin typeface="BIZ UD明朝 Medium" panose="02020500000000000000" pitchFamily="17" charset="-128"/>
              <a:ea typeface="BIZ UD明朝 Medium" panose="02020500000000000000" pitchFamily="17" charset="-128"/>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dirty="0" smtClean="0">
                <a:ln>
                  <a:noFill/>
                </a:ln>
                <a:solidFill>
                  <a:srgbClr val="000000"/>
                </a:solidFill>
                <a:effectLst/>
                <a:uFillTx/>
                <a:latin typeface="BIZ UD明朝 Medium" panose="02020500000000000000" pitchFamily="17" charset="-128"/>
                <a:ea typeface="BIZ UD明朝 Medium" panose="02020500000000000000" pitchFamily="17" charset="-128"/>
                <a:sym typeface="ヒラギノ角ゴ ProN W3"/>
              </a:rPr>
              <a:t>監督役に塾生にも参加してもらい</a:t>
            </a:r>
            <a:endParaRPr kumimoji="0" lang="en-US" altLang="ja-JP" sz="2000" b="0" i="0" u="none" strike="noStrike" cap="none" spc="0" normalizeH="0" baseline="0" dirty="0" smtClean="0">
              <a:ln>
                <a:noFill/>
              </a:ln>
              <a:solidFill>
                <a:srgbClr val="000000"/>
              </a:solidFill>
              <a:effectLst/>
              <a:uFillTx/>
              <a:latin typeface="BIZ UD明朝 Medium" panose="02020500000000000000" pitchFamily="17" charset="-128"/>
              <a:ea typeface="BIZ UD明朝 Medium" panose="02020500000000000000" pitchFamily="17" charset="-128"/>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lang="ja-JP" altLang="en-US" sz="2000" dirty="0">
                <a:latin typeface="BIZ UD明朝 Medium" panose="02020500000000000000" pitchFamily="17" charset="-128"/>
                <a:ea typeface="BIZ UD明朝 Medium" panose="02020500000000000000" pitchFamily="17" charset="-128"/>
              </a:rPr>
              <a:t>いつも</a:t>
            </a:r>
            <a:r>
              <a:rPr lang="ja-JP" altLang="en-US" sz="2000" dirty="0" smtClean="0">
                <a:latin typeface="BIZ UD明朝 Medium" panose="02020500000000000000" pitchFamily="17" charset="-128"/>
                <a:ea typeface="BIZ UD明朝 Medium" panose="02020500000000000000" pitchFamily="17" charset="-128"/>
              </a:rPr>
              <a:t>と違った先輩としての顔を見れましたし、推薦入試などに書ける内容の活動ができたと思う。</a:t>
            </a:r>
            <a:endParaRPr kumimoji="0" lang="en-US" altLang="ja-JP" sz="2000" b="0" i="0" u="none" strike="noStrike" cap="none" spc="0" normalizeH="0" baseline="0" dirty="0" smtClean="0">
              <a:ln>
                <a:noFill/>
              </a:ln>
              <a:solidFill>
                <a:srgbClr val="000000"/>
              </a:solidFill>
              <a:effectLst/>
              <a:uFillTx/>
              <a:latin typeface="BIZ UD明朝 Medium" panose="02020500000000000000" pitchFamily="17" charset="-128"/>
              <a:ea typeface="BIZ UD明朝 Medium" panose="02020500000000000000" pitchFamily="17" charset="-128"/>
              <a:sym typeface="ヒラギノ角ゴ ProN W3"/>
            </a:endParaRPr>
          </a:p>
        </p:txBody>
      </p:sp>
      <p:sp>
        <p:nvSpPr>
          <p:cNvPr id="4" name="テキスト ボックス 3"/>
          <p:cNvSpPr txBox="1"/>
          <p:nvPr/>
        </p:nvSpPr>
        <p:spPr>
          <a:xfrm>
            <a:off x="1657222" y="7267324"/>
            <a:ext cx="5719761"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dirty="0" smtClean="0">
                <a:ln>
                  <a:noFill/>
                </a:ln>
                <a:solidFill>
                  <a:srgbClr val="000000"/>
                </a:solidFill>
                <a:effectLst/>
                <a:uFillTx/>
                <a:latin typeface="BIZ UDP明朝 Medium" panose="02020500000000000000" pitchFamily="18" charset="-128"/>
                <a:ea typeface="BIZ UDP明朝 Medium" panose="02020500000000000000" pitchFamily="18" charset="-128"/>
                <a:sym typeface="ヒラギノ角ゴ ProN W3"/>
              </a:rPr>
              <a:t>・教育委員会主催のサマースクール、</a:t>
            </a:r>
            <a:endParaRPr kumimoji="0" lang="en-US" altLang="ja-JP" sz="2000" b="0" i="0" u="none" strike="noStrike" cap="none" spc="0" normalizeH="0" baseline="0" dirty="0" smtClean="0">
              <a:ln>
                <a:noFill/>
              </a:ln>
              <a:solidFill>
                <a:srgbClr val="000000"/>
              </a:solidFill>
              <a:effectLst/>
              <a:uFillTx/>
              <a:latin typeface="BIZ UDP明朝 Medium" panose="02020500000000000000" pitchFamily="18" charset="-128"/>
              <a:ea typeface="BIZ UDP明朝 Medium" panose="02020500000000000000" pitchFamily="18" charset="-128"/>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dirty="0" smtClean="0">
                <a:ln>
                  <a:noFill/>
                </a:ln>
                <a:solidFill>
                  <a:srgbClr val="000000"/>
                </a:solidFill>
                <a:effectLst/>
                <a:uFillTx/>
                <a:latin typeface="BIZ UDP明朝 Medium" panose="02020500000000000000" pitchFamily="18" charset="-128"/>
                <a:ea typeface="BIZ UDP明朝 Medium" panose="02020500000000000000" pitchFamily="18" charset="-128"/>
                <a:sym typeface="ヒラギノ角ゴ ProN W3"/>
              </a:rPr>
              <a:t>　オータムスクールに講師として参加。</a:t>
            </a:r>
            <a:endParaRPr kumimoji="0" lang="en-US" altLang="ja-JP" sz="2000" b="0" i="0" u="none" strike="noStrike" cap="none" spc="0" normalizeH="0" baseline="0" dirty="0" smtClean="0">
              <a:ln>
                <a:noFill/>
              </a:ln>
              <a:solidFill>
                <a:srgbClr val="000000"/>
              </a:solidFill>
              <a:effectLst/>
              <a:uFillTx/>
              <a:latin typeface="BIZ UDP明朝 Medium" panose="02020500000000000000" pitchFamily="18" charset="-128"/>
              <a:ea typeface="BIZ UDP明朝 Medium" panose="02020500000000000000" pitchFamily="18" charset="-128"/>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lang="ja-JP" altLang="en-US" sz="2000" dirty="0" smtClean="0">
                <a:latin typeface="BIZ UDP明朝 Medium" panose="02020500000000000000" pitchFamily="18" charset="-128"/>
                <a:ea typeface="BIZ UDP明朝 Medium" panose="02020500000000000000" pitchFamily="18" charset="-128"/>
              </a:rPr>
              <a:t>・沓形小学校の授業に補助として参加（</a:t>
            </a:r>
            <a:r>
              <a:rPr lang="en-US" altLang="ja-JP" sz="2000" dirty="0" smtClean="0">
                <a:latin typeface="BIZ UDP明朝 Medium" panose="02020500000000000000" pitchFamily="18" charset="-128"/>
                <a:ea typeface="BIZ UDP明朝 Medium" panose="02020500000000000000" pitchFamily="18" charset="-128"/>
              </a:rPr>
              <a:t>TT</a:t>
            </a:r>
            <a:r>
              <a:rPr lang="ja-JP" altLang="en-US" sz="2000" dirty="0" smtClean="0">
                <a:latin typeface="BIZ UDP明朝 Medium" panose="02020500000000000000" pitchFamily="18" charset="-128"/>
                <a:ea typeface="BIZ UDP明朝 Medium" panose="02020500000000000000" pitchFamily="18" charset="-128"/>
              </a:rPr>
              <a:t>）</a:t>
            </a:r>
            <a:endParaRPr lang="en-US" altLang="ja-JP" sz="2000" dirty="0">
              <a:latin typeface="BIZ UDP明朝 Medium" panose="02020500000000000000" pitchFamily="18" charset="-128"/>
              <a:ea typeface="BIZ UDP明朝 Medium" panose="020205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r>
              <a:rPr lang="ja-JP" altLang="en-US" sz="2000" dirty="0">
                <a:latin typeface="BIZ UDP明朝 Medium" panose="02020500000000000000" pitchFamily="18" charset="-128"/>
                <a:ea typeface="BIZ UDP明朝 Medium" panose="02020500000000000000" pitchFamily="18" charset="-128"/>
              </a:rPr>
              <a:t>・</a:t>
            </a:r>
            <a:r>
              <a:rPr lang="ja-JP" altLang="en-US" sz="2000" dirty="0" smtClean="0">
                <a:latin typeface="BIZ UDP明朝 Medium" panose="02020500000000000000" pitchFamily="18" charset="-128"/>
                <a:ea typeface="BIZ UDP明朝 Medium" panose="02020500000000000000" pitchFamily="18" charset="-128"/>
              </a:rPr>
              <a:t>立ち上げ当初から課題であった高校との連携</a:t>
            </a:r>
            <a:endParaRPr lang="en-US" altLang="ja-JP" sz="2000" dirty="0" smtClean="0">
              <a:latin typeface="BIZ UDP明朝 Medium" panose="02020500000000000000" pitchFamily="18" charset="-128"/>
              <a:ea typeface="BIZ UDP明朝 Medium" panose="02020500000000000000" pitchFamily="18" charset="-128"/>
            </a:endParaRPr>
          </a:p>
        </p:txBody>
      </p:sp>
      <p:pic>
        <p:nvPicPr>
          <p:cNvPr id="1034" name="Picture 10" descr="https://lh4.googleusercontent.com/ktzVBVXMRY-ZfXwzen4tlm45nBnld2SEj7c1J-KyKw2qstTOyXZ4WxV_X5lBU4y1ObTcAPOIX-8ATwcSRY7wy5DsHApu8KnBEmUt4XYussfndzhs1oDaljbaDKzqoh2Xm9XpkfB9Sw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995" y="3005711"/>
            <a:ext cx="5958100" cy="4466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b.jpg" descr="b.jpg"/>
          <p:cNvPicPr>
            <a:picLocks noChangeAspect="1"/>
          </p:cNvPicPr>
          <p:nvPr/>
        </p:nvPicPr>
        <p:blipFill>
          <a:blip r:embed="rId2">
            <a:extLst/>
          </a:blip>
          <a:srcRect t="2635" b="2635"/>
          <a:stretch>
            <a:fillRect/>
          </a:stretch>
        </p:blipFill>
        <p:spPr>
          <a:xfrm>
            <a:off x="-245246" y="0"/>
            <a:ext cx="13607954" cy="9700421"/>
          </a:xfrm>
          <a:prstGeom prst="rect">
            <a:avLst/>
          </a:prstGeom>
          <a:ln w="12700">
            <a:miter lim="400000"/>
          </a:ln>
        </p:spPr>
      </p:pic>
      <p:sp>
        <p:nvSpPr>
          <p:cNvPr id="75" name="来年度以降の…"/>
          <p:cNvSpPr txBox="1"/>
          <p:nvPr/>
        </p:nvSpPr>
        <p:spPr>
          <a:xfrm>
            <a:off x="787428" y="477030"/>
            <a:ext cx="3696604" cy="1192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lang="ja-JP" altLang="en-US" dirty="0" smtClean="0"/>
              <a:t>活動内容</a:t>
            </a:r>
            <a:endParaRPr dirty="0"/>
          </a:p>
        </p:txBody>
      </p:sp>
      <p:sp>
        <p:nvSpPr>
          <p:cNvPr id="76"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72929" y="2702173"/>
            <a:ext cx="10171605" cy="1993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lgn="just" defTabSz="457200">
              <a:lnSpc>
                <a:spcPct val="140000"/>
              </a:lnSpc>
              <a:defRPr sz="2200"/>
            </a:lvl1pPr>
          </a:lstStyle>
          <a:p>
            <a:endParaRPr dirty="0"/>
          </a:p>
        </p:txBody>
      </p:sp>
      <p:sp>
        <p:nvSpPr>
          <p:cNvPr id="79" name="地域おこし協力隊…"/>
          <p:cNvSpPr txBox="1"/>
          <p:nvPr/>
        </p:nvSpPr>
        <p:spPr>
          <a:xfrm>
            <a:off x="10549154" y="907609"/>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t>地域おこし協力隊</a:t>
            </a:r>
          </a:p>
          <a:p>
            <a:pPr algn="r" defTabSz="457200">
              <a:lnSpc>
                <a:spcPct val="80000"/>
              </a:lnSpc>
              <a:defRPr sz="1700"/>
            </a:pPr>
            <a:r>
              <a:t>発表資料</a:t>
            </a:r>
          </a:p>
        </p:txBody>
      </p:sp>
      <p:sp>
        <p:nvSpPr>
          <p:cNvPr id="80"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2" name="テキスト ボックス 1"/>
          <p:cNvSpPr txBox="1"/>
          <p:nvPr/>
        </p:nvSpPr>
        <p:spPr>
          <a:xfrm>
            <a:off x="1472929" y="1846051"/>
            <a:ext cx="9717442"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50000"/>
              </a:lnSpc>
              <a:spcBef>
                <a:spcPts val="0"/>
              </a:spcBef>
              <a:spcAft>
                <a:spcPts val="0"/>
              </a:spcAft>
              <a:buClrTx/>
              <a:buSzTx/>
              <a:buFontTx/>
              <a:buNone/>
              <a:tabLst/>
            </a:pPr>
            <a:r>
              <a:rPr lang="ja-JP" altLang="en-US" sz="3200" dirty="0" smtClean="0"/>
              <a:t>・</a:t>
            </a:r>
            <a:r>
              <a:rPr lang="ja-JP" altLang="en-US" sz="3200" dirty="0" smtClean="0"/>
              <a:t>以前の社会人経験を活かした話</a:t>
            </a:r>
            <a:endParaRPr lang="en-US" altLang="ja-JP" sz="3200" dirty="0" smtClean="0"/>
          </a:p>
          <a:p>
            <a:pPr marL="0" marR="0" indent="0" algn="l" defTabSz="584200" rtl="0" fontAlgn="auto" latinLnBrk="0" hangingPunct="0">
              <a:lnSpc>
                <a:spcPct val="150000"/>
              </a:lnSpc>
              <a:spcBef>
                <a:spcPts val="0"/>
              </a:spcBef>
              <a:spcAft>
                <a:spcPts val="0"/>
              </a:spcAft>
              <a:buClrTx/>
              <a:buSzTx/>
              <a:buFontTx/>
              <a:buNone/>
              <a:tabLst/>
            </a:pPr>
            <a:endParaRPr lang="en-US" altLang="ja-JP" sz="3200" dirty="0"/>
          </a:p>
          <a:p>
            <a:pPr marL="0" marR="0" indent="0" algn="l" defTabSz="584200" rtl="0" fontAlgn="auto" latinLnBrk="0" hangingPunct="0">
              <a:lnSpc>
                <a:spcPct val="150000"/>
              </a:lnSpc>
              <a:spcBef>
                <a:spcPts val="0"/>
              </a:spcBef>
              <a:spcAft>
                <a:spcPts val="0"/>
              </a:spcAft>
              <a:buClrTx/>
              <a:buSzTx/>
              <a:buFontTx/>
              <a:buNone/>
              <a:tabLst/>
            </a:pPr>
            <a:endParaRPr kumimoji="0" lang="en-US" altLang="ja-JP" sz="3200" b="0" i="0" u="none" strike="noStrike" cap="none" spc="0" normalizeH="0" baseline="0" dirty="0" smtClean="0">
              <a:ln>
                <a:noFill/>
              </a:ln>
              <a:solidFill>
                <a:srgbClr val="000000"/>
              </a:solidFill>
              <a:effectLst/>
              <a:uFillTx/>
              <a:sym typeface="ヒラギノ角ゴ ProN W3"/>
            </a:endParaRPr>
          </a:p>
          <a:p>
            <a:pPr marL="0" marR="0" indent="0" algn="l" defTabSz="584200" rtl="0" fontAlgn="auto" latinLnBrk="0" hangingPunct="0">
              <a:lnSpc>
                <a:spcPct val="150000"/>
              </a:lnSpc>
              <a:spcBef>
                <a:spcPts val="0"/>
              </a:spcBef>
              <a:spcAft>
                <a:spcPts val="0"/>
              </a:spcAft>
              <a:buClrTx/>
              <a:buSzTx/>
              <a:buFontTx/>
              <a:buNone/>
              <a:tabLst/>
            </a:pPr>
            <a:endParaRPr lang="en-US" altLang="ja-JP" sz="3200" dirty="0"/>
          </a:p>
          <a:p>
            <a:pPr marL="0" marR="0" indent="0" algn="l" defTabSz="584200" rtl="0" fontAlgn="auto" latinLnBrk="0" hangingPunct="0">
              <a:lnSpc>
                <a:spcPct val="150000"/>
              </a:lnSpc>
              <a:spcBef>
                <a:spcPts val="0"/>
              </a:spcBef>
              <a:spcAft>
                <a:spcPts val="0"/>
              </a:spcAft>
              <a:buClrTx/>
              <a:buSzTx/>
              <a:buFontTx/>
              <a:buNone/>
              <a:tabLst/>
            </a:pPr>
            <a:endParaRPr kumimoji="0" lang="en-US" altLang="ja-JP" sz="3200" b="0" i="0" u="none" strike="noStrike" cap="none" spc="0" normalizeH="0" baseline="0" dirty="0" smtClean="0">
              <a:ln>
                <a:noFill/>
              </a:ln>
              <a:solidFill>
                <a:srgbClr val="000000"/>
              </a:solidFill>
              <a:effectLst/>
              <a:uFillTx/>
              <a:sym typeface="ヒラギノ角ゴ ProN W3"/>
            </a:endParaRPr>
          </a:p>
          <a:p>
            <a:pPr marL="0" marR="0" indent="0" algn="l" defTabSz="584200" rtl="0" fontAlgn="auto" latinLnBrk="0" hangingPunct="0">
              <a:lnSpc>
                <a:spcPct val="150000"/>
              </a:lnSpc>
              <a:spcBef>
                <a:spcPts val="0"/>
              </a:spcBef>
              <a:spcAft>
                <a:spcPts val="0"/>
              </a:spcAft>
              <a:buClrTx/>
              <a:buSzTx/>
              <a:buFontTx/>
              <a:buNone/>
              <a:tabLst/>
            </a:pPr>
            <a:r>
              <a:rPr lang="ja-JP" altLang="en-US" sz="3200" dirty="0" smtClean="0"/>
              <a:t>・</a:t>
            </a:r>
            <a:r>
              <a:rPr lang="ja-JP" altLang="en-US" sz="3200" dirty="0"/>
              <a:t>竹</a:t>
            </a:r>
            <a:r>
              <a:rPr lang="ja-JP" altLang="en-US" sz="3200" dirty="0" smtClean="0"/>
              <a:t>籠作りに参加</a:t>
            </a:r>
            <a:endParaRPr lang="en-US" altLang="ja-JP" sz="3200" dirty="0"/>
          </a:p>
        </p:txBody>
      </p:sp>
      <p:sp>
        <p:nvSpPr>
          <p:cNvPr id="6" name="テキスト ボックス 5"/>
          <p:cNvSpPr txBox="1"/>
          <p:nvPr/>
        </p:nvSpPr>
        <p:spPr>
          <a:xfrm>
            <a:off x="1668736" y="6380626"/>
            <a:ext cx="580767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dirty="0" smtClean="0">
                <a:ln>
                  <a:noFill/>
                </a:ln>
                <a:solidFill>
                  <a:srgbClr val="000000"/>
                </a:solidFill>
                <a:effectLst/>
                <a:uFillTx/>
                <a:latin typeface="BIZ UDP明朝 Medium" panose="02020500000000000000" pitchFamily="18" charset="-128"/>
                <a:ea typeface="BIZ UDP明朝 Medium" panose="02020500000000000000" pitchFamily="18" charset="-128"/>
                <a:sym typeface="ヒラギノ角ゴ ProN W3"/>
              </a:rPr>
              <a:t>役場の松永さん主催の竹籠作りに参加しました。</a:t>
            </a:r>
            <a:endParaRPr kumimoji="0" lang="en-US" altLang="ja-JP" sz="2000" b="0" i="0" u="none" strike="noStrike" cap="none" spc="0" normalizeH="0" baseline="0" dirty="0" smtClean="0">
              <a:ln>
                <a:noFill/>
              </a:ln>
              <a:solidFill>
                <a:srgbClr val="000000"/>
              </a:solidFill>
              <a:effectLst/>
              <a:uFillTx/>
              <a:latin typeface="BIZ UDP明朝 Medium" panose="02020500000000000000" pitchFamily="18" charset="-128"/>
              <a:ea typeface="BIZ UDP明朝 Medium" panose="02020500000000000000" pitchFamily="18" charset="-128"/>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lang="ja-JP" altLang="en-US" sz="2000" dirty="0" smtClean="0">
                <a:latin typeface="BIZ UDP明朝 Medium" panose="02020500000000000000" pitchFamily="18" charset="-128"/>
                <a:ea typeface="BIZ UDP明朝 Medium" panose="02020500000000000000" pitchFamily="18" charset="-128"/>
              </a:rPr>
              <a:t>地元の方々とも交流ができましたし、</a:t>
            </a:r>
            <a:endParaRPr lang="en-US" altLang="ja-JP" sz="2000" dirty="0" smtClean="0">
              <a:latin typeface="BIZ UDP明朝 Medium" panose="02020500000000000000" pitchFamily="18" charset="-128"/>
              <a:ea typeface="BIZ UDP明朝 Medium" panose="020205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r>
              <a:rPr lang="ja-JP" altLang="en-US" sz="2000" dirty="0" smtClean="0">
                <a:latin typeface="BIZ UDP明朝 Medium" panose="02020500000000000000" pitchFamily="18" charset="-128"/>
                <a:ea typeface="BIZ UDP明朝 Medium" panose="02020500000000000000" pitchFamily="18" charset="-128"/>
              </a:rPr>
              <a:t>利尻の文化を知るきっかけにもなりました。</a:t>
            </a:r>
            <a:endParaRPr kumimoji="0" lang="ja-JP" altLang="en-US" sz="2000" b="0" i="0" u="none" strike="noStrike" cap="none" spc="0" normalizeH="0" baseline="0" dirty="0">
              <a:ln>
                <a:noFill/>
              </a:ln>
              <a:solidFill>
                <a:srgbClr val="000000"/>
              </a:solidFill>
              <a:effectLst/>
              <a:uFillTx/>
              <a:latin typeface="BIZ UDP明朝 Medium" panose="02020500000000000000" pitchFamily="18" charset="-128"/>
              <a:ea typeface="BIZ UDP明朝 Medium" panose="02020500000000000000" pitchFamily="18" charset="-128"/>
              <a:sym typeface="ヒラギノ角ゴ ProN W3"/>
            </a:endParaRPr>
          </a:p>
        </p:txBody>
      </p:sp>
      <p:sp>
        <p:nvSpPr>
          <p:cNvPr id="8" name="テキスト ボックス 7"/>
          <p:cNvSpPr txBox="1"/>
          <p:nvPr/>
        </p:nvSpPr>
        <p:spPr>
          <a:xfrm>
            <a:off x="1668736" y="2700359"/>
            <a:ext cx="62544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dirty="0" smtClean="0">
                <a:ln>
                  <a:noFill/>
                </a:ln>
                <a:solidFill>
                  <a:srgbClr val="000000"/>
                </a:solidFill>
                <a:effectLst/>
                <a:uFillTx/>
                <a:latin typeface="BIZ UDP明朝 Medium" panose="02020500000000000000" pitchFamily="18" charset="-128"/>
                <a:ea typeface="BIZ UDP明朝 Medium" panose="02020500000000000000" pitchFamily="18" charset="-128"/>
                <a:sym typeface="ヒラギノ角ゴ ProN W3"/>
              </a:rPr>
              <a:t>飲食店</a:t>
            </a:r>
            <a:r>
              <a:rPr kumimoji="0" lang="ja-JP" altLang="en-US" sz="2000" b="0" i="0" u="none" strike="noStrike" cap="none" spc="0" normalizeH="0" baseline="0" dirty="0" smtClean="0">
                <a:ln>
                  <a:noFill/>
                </a:ln>
                <a:solidFill>
                  <a:srgbClr val="000000"/>
                </a:solidFill>
                <a:effectLst/>
                <a:uFillTx/>
                <a:latin typeface="BIZ UDP明朝 Medium" panose="02020500000000000000" pitchFamily="18" charset="-128"/>
                <a:ea typeface="BIZ UDP明朝 Medium" panose="02020500000000000000" pitchFamily="18" charset="-128"/>
                <a:sym typeface="ヒラギノ角ゴ ProN W3"/>
              </a:rPr>
              <a:t>に勤務</a:t>
            </a:r>
            <a:r>
              <a:rPr lang="ja-JP" altLang="en-US" sz="2000" dirty="0" smtClean="0">
                <a:latin typeface="BIZ UDP明朝 Medium" panose="02020500000000000000" pitchFamily="18" charset="-128"/>
                <a:ea typeface="BIZ UDP明朝 Medium" panose="02020500000000000000" pitchFamily="18" charset="-128"/>
              </a:rPr>
              <a:t>、店長歴</a:t>
            </a:r>
            <a:r>
              <a:rPr lang="en-US" altLang="ja-JP" sz="2000" dirty="0" smtClean="0">
                <a:latin typeface="BIZ UDP明朝 Medium" panose="02020500000000000000" pitchFamily="18" charset="-128"/>
                <a:ea typeface="BIZ UDP明朝 Medium" panose="02020500000000000000" pitchFamily="18" charset="-128"/>
              </a:rPr>
              <a:t>3</a:t>
            </a:r>
            <a:r>
              <a:rPr lang="ja-JP" altLang="en-US" sz="2000" dirty="0" smtClean="0">
                <a:latin typeface="BIZ UDP明朝 Medium" panose="02020500000000000000" pitchFamily="18" charset="-128"/>
                <a:ea typeface="BIZ UDP明朝 Medium" panose="02020500000000000000" pitchFamily="18" charset="-128"/>
              </a:rPr>
              <a:t>年</a:t>
            </a:r>
            <a:endParaRPr lang="en-US" altLang="ja-JP" sz="2000" dirty="0" smtClean="0">
              <a:latin typeface="BIZ UDP明朝 Medium" panose="02020500000000000000" pitchFamily="18" charset="-128"/>
              <a:ea typeface="BIZ UDP明朝 Medium" panose="020205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dirty="0" smtClean="0">
                <a:ln>
                  <a:noFill/>
                </a:ln>
                <a:solidFill>
                  <a:srgbClr val="000000"/>
                </a:solidFill>
                <a:effectLst/>
                <a:uFillTx/>
                <a:latin typeface="BIZ UDP明朝 Medium" panose="02020500000000000000" pitchFamily="18" charset="-128"/>
                <a:ea typeface="BIZ UDP明朝 Medium" panose="02020500000000000000" pitchFamily="18" charset="-128"/>
                <a:sym typeface="ヒラギノ角ゴ ProN W3"/>
              </a:rPr>
              <a:t>オープニング店の</a:t>
            </a:r>
            <a:r>
              <a:rPr kumimoji="0" lang="ja-JP" altLang="en-US" sz="2000" b="0" i="0" u="none" strike="noStrike" cap="none" spc="0" normalizeH="0" baseline="0" dirty="0" smtClean="0">
                <a:ln>
                  <a:noFill/>
                </a:ln>
                <a:solidFill>
                  <a:srgbClr val="000000"/>
                </a:solidFill>
                <a:effectLst/>
                <a:uFillTx/>
                <a:latin typeface="BIZ UDP明朝 Medium" panose="02020500000000000000" pitchFamily="18" charset="-128"/>
                <a:ea typeface="BIZ UDP明朝 Medium" panose="02020500000000000000" pitchFamily="18" charset="-128"/>
                <a:sym typeface="ヒラギノ角ゴ ProN W3"/>
              </a:rPr>
              <a:t>店長を経験</a:t>
            </a:r>
            <a:endParaRPr kumimoji="0" lang="en-US" altLang="ja-JP" sz="2000" b="0" i="0" u="none" strike="noStrike" cap="none" spc="0" normalizeH="0" baseline="0" dirty="0" smtClean="0">
              <a:ln>
                <a:noFill/>
              </a:ln>
              <a:solidFill>
                <a:srgbClr val="000000"/>
              </a:solidFill>
              <a:effectLst/>
              <a:uFillTx/>
              <a:latin typeface="BIZ UDP明朝 Medium" panose="02020500000000000000" pitchFamily="18" charset="-128"/>
              <a:ea typeface="BIZ UDP明朝 Medium" panose="02020500000000000000" pitchFamily="18" charset="-128"/>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lang="ja-JP" altLang="en-US" sz="2000" dirty="0">
                <a:latin typeface="BIZ UDP明朝 Medium" panose="02020500000000000000" pitchFamily="18" charset="-128"/>
                <a:ea typeface="BIZ UDP明朝 Medium" panose="02020500000000000000" pitchFamily="18" charset="-128"/>
              </a:rPr>
              <a:t>新規</a:t>
            </a:r>
            <a:r>
              <a:rPr lang="ja-JP" altLang="en-US" sz="2000" dirty="0" smtClean="0">
                <a:latin typeface="BIZ UDP明朝 Medium" panose="02020500000000000000" pitchFamily="18" charset="-128"/>
                <a:ea typeface="BIZ UDP明朝 Medium" panose="02020500000000000000" pitchFamily="18" charset="-128"/>
              </a:rPr>
              <a:t>事業</a:t>
            </a:r>
            <a:r>
              <a:rPr lang="ja-JP" altLang="en-US" sz="2000" dirty="0" smtClean="0">
                <a:latin typeface="BIZ UDP明朝 Medium" panose="02020500000000000000" pitchFamily="18" charset="-128"/>
                <a:ea typeface="BIZ UDP明朝 Medium" panose="02020500000000000000" pitchFamily="18" charset="-128"/>
              </a:rPr>
              <a:t>立ち上げ（ネットショッピング）</a:t>
            </a:r>
            <a:endParaRPr lang="en-US" altLang="ja-JP" sz="2000" dirty="0" smtClean="0">
              <a:latin typeface="BIZ UDP明朝 Medium" panose="02020500000000000000" pitchFamily="18" charset="-128"/>
              <a:ea typeface="BIZ UDP明朝 Medium" panose="020205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endParaRPr kumimoji="0" lang="ja-JP" altLang="en-US" sz="2000" b="0" i="0" u="none" strike="noStrike" cap="none" spc="0" normalizeH="0" baseline="0" dirty="0">
              <a:ln>
                <a:noFill/>
              </a:ln>
              <a:solidFill>
                <a:srgbClr val="000000"/>
              </a:solidFill>
              <a:effectLst/>
              <a:uFillTx/>
              <a:latin typeface="BIZ UDP明朝 Medium" panose="02020500000000000000" pitchFamily="18" charset="-128"/>
              <a:ea typeface="BIZ UDP明朝 Medium" panose="02020500000000000000" pitchFamily="18" charset="-128"/>
              <a:sym typeface="ヒラギノ角ゴ ProN W3"/>
            </a:endParaRPr>
          </a:p>
        </p:txBody>
      </p:sp>
      <p:pic>
        <p:nvPicPr>
          <p:cNvPr id="3" name="図 2"/>
          <p:cNvPicPr>
            <a:picLocks noChangeAspect="1"/>
          </p:cNvPicPr>
          <p:nvPr/>
        </p:nvPicPr>
        <p:blipFill>
          <a:blip r:embed="rId3"/>
          <a:stretch>
            <a:fillRect/>
          </a:stretch>
        </p:blipFill>
        <p:spPr>
          <a:xfrm>
            <a:off x="7296952" y="5589673"/>
            <a:ext cx="4072879" cy="2711145"/>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3156" y="2131867"/>
            <a:ext cx="3174480" cy="317448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b.jpg" descr="b.jpg"/>
          <p:cNvPicPr>
            <a:picLocks noChangeAspect="1"/>
          </p:cNvPicPr>
          <p:nvPr/>
        </p:nvPicPr>
        <p:blipFill>
          <a:blip r:embed="rId2">
            <a:extLst/>
          </a:blip>
          <a:srcRect t="2635" b="2635"/>
          <a:stretch>
            <a:fillRect/>
          </a:stretch>
        </p:blipFill>
        <p:spPr>
          <a:xfrm>
            <a:off x="-245246" y="-59685"/>
            <a:ext cx="13607954" cy="9700421"/>
          </a:xfrm>
          <a:prstGeom prst="rect">
            <a:avLst/>
          </a:prstGeom>
          <a:ln w="12700">
            <a:miter lim="400000"/>
          </a:ln>
        </p:spPr>
      </p:pic>
      <p:sp>
        <p:nvSpPr>
          <p:cNvPr id="75" name="来年度以降の…"/>
          <p:cNvSpPr txBox="1"/>
          <p:nvPr/>
        </p:nvSpPr>
        <p:spPr>
          <a:xfrm>
            <a:off x="787428" y="477030"/>
            <a:ext cx="3696604" cy="1192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dirty="0" err="1"/>
              <a:t>来年度以降の</a:t>
            </a:r>
            <a:endParaRPr dirty="0"/>
          </a:p>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dirty="0" err="1"/>
              <a:t>スケジュール</a:t>
            </a:r>
            <a:endParaRPr dirty="0"/>
          </a:p>
        </p:txBody>
      </p:sp>
      <p:sp>
        <p:nvSpPr>
          <p:cNvPr id="76"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72929" y="2702173"/>
            <a:ext cx="10171605" cy="1993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lgn="just" defTabSz="457200">
              <a:lnSpc>
                <a:spcPct val="140000"/>
              </a:lnSpc>
              <a:defRPr sz="2200"/>
            </a:lvl1pPr>
          </a:lstStyle>
          <a:p>
            <a:endParaRPr dirty="0"/>
          </a:p>
        </p:txBody>
      </p:sp>
      <p:sp>
        <p:nvSpPr>
          <p:cNvPr id="79" name="地域おこし協力隊…"/>
          <p:cNvSpPr txBox="1"/>
          <p:nvPr/>
        </p:nvSpPr>
        <p:spPr>
          <a:xfrm>
            <a:off x="10549154" y="907609"/>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t>地域おこし協力隊</a:t>
            </a:r>
          </a:p>
          <a:p>
            <a:pPr algn="r" defTabSz="457200">
              <a:lnSpc>
                <a:spcPct val="80000"/>
              </a:lnSpc>
              <a:defRPr sz="1700"/>
            </a:pPr>
            <a:r>
              <a:t>発表資料</a:t>
            </a:r>
          </a:p>
        </p:txBody>
      </p:sp>
      <p:sp>
        <p:nvSpPr>
          <p:cNvPr id="80" name="北海道 利尻町"/>
          <p:cNvSpPr txBox="1"/>
          <p:nvPr/>
        </p:nvSpPr>
        <p:spPr>
          <a:xfrm>
            <a:off x="10390090" y="-59685"/>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rPr dirty="0" err="1"/>
              <a:t>北海道</a:t>
            </a:r>
            <a:r>
              <a:rPr dirty="0"/>
              <a:t> </a:t>
            </a:r>
            <a:r>
              <a:rPr dirty="0" err="1"/>
              <a:t>利尻町</a:t>
            </a:r>
            <a:endParaRPr dirty="0"/>
          </a:p>
        </p:txBody>
      </p:sp>
      <p:sp>
        <p:nvSpPr>
          <p:cNvPr id="2" name="テキスト ボックス 1"/>
          <p:cNvSpPr txBox="1"/>
          <p:nvPr/>
        </p:nvSpPr>
        <p:spPr>
          <a:xfrm>
            <a:off x="1700010" y="1854341"/>
            <a:ext cx="9717442"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50000"/>
              </a:lnSpc>
              <a:spcBef>
                <a:spcPts val="0"/>
              </a:spcBef>
              <a:spcAft>
                <a:spcPts val="0"/>
              </a:spcAft>
              <a:buClrTx/>
              <a:buSzTx/>
              <a:buFontTx/>
              <a:buNone/>
              <a:tabLst/>
            </a:pPr>
            <a:r>
              <a:rPr kumimoji="0" lang="ja-JP" altLang="en-US" sz="3200" b="0" i="0" u="none" strike="noStrike" cap="none" spc="0" normalizeH="0" baseline="0" dirty="0" smtClean="0">
                <a:ln>
                  <a:noFill/>
                </a:ln>
                <a:solidFill>
                  <a:srgbClr val="000000"/>
                </a:solidFill>
                <a:effectLst/>
                <a:uFillTx/>
                <a:sym typeface="ヒラギノ角ゴ ProN W3"/>
              </a:rPr>
              <a:t>・高校との連携を深める</a:t>
            </a:r>
            <a:endParaRPr kumimoji="0" lang="en-US" altLang="ja-JP" sz="3200" b="0" i="0" u="none" strike="noStrike" cap="none" spc="0" normalizeH="0" baseline="0" dirty="0" smtClean="0">
              <a:ln>
                <a:noFill/>
              </a:ln>
              <a:solidFill>
                <a:srgbClr val="000000"/>
              </a:solidFill>
              <a:effectLst/>
              <a:uFillTx/>
              <a:sym typeface="ヒラギノ角ゴ ProN W3"/>
            </a:endParaRPr>
          </a:p>
          <a:p>
            <a:pPr marL="0" marR="0" indent="0" algn="l" defTabSz="584200" rtl="0" fontAlgn="auto" latinLnBrk="0" hangingPunct="0">
              <a:lnSpc>
                <a:spcPct val="150000"/>
              </a:lnSpc>
              <a:spcBef>
                <a:spcPts val="0"/>
              </a:spcBef>
              <a:spcAft>
                <a:spcPts val="0"/>
              </a:spcAft>
              <a:buClrTx/>
              <a:buSzTx/>
              <a:buFontTx/>
              <a:buNone/>
              <a:tabLst/>
            </a:pPr>
            <a:r>
              <a:rPr lang="ja-JP" altLang="en-US" sz="3200" dirty="0" smtClean="0"/>
              <a:t>・中学生対象の</a:t>
            </a:r>
            <a:r>
              <a:rPr lang="ja-JP" altLang="en-US" sz="3200" dirty="0" smtClean="0"/>
              <a:t>学習会</a:t>
            </a:r>
            <a:r>
              <a:rPr lang="ja-JP" altLang="en-US" sz="3200" dirty="0" smtClean="0"/>
              <a:t>を増やす</a:t>
            </a:r>
            <a:endParaRPr lang="en-US" altLang="ja-JP" sz="3200" dirty="0" smtClean="0"/>
          </a:p>
          <a:p>
            <a:pPr marL="0" marR="0" indent="0" algn="l" defTabSz="584200" rtl="0" fontAlgn="auto" latinLnBrk="0" hangingPunct="0">
              <a:lnSpc>
                <a:spcPct val="150000"/>
              </a:lnSpc>
              <a:spcBef>
                <a:spcPts val="0"/>
              </a:spcBef>
              <a:spcAft>
                <a:spcPts val="0"/>
              </a:spcAft>
              <a:buClrTx/>
              <a:buSzTx/>
              <a:buFontTx/>
              <a:buNone/>
              <a:tabLst/>
            </a:pPr>
            <a:r>
              <a:rPr kumimoji="0" lang="ja-JP" altLang="en-US" sz="3200" b="0" i="0" u="none" strike="noStrike" cap="none" spc="0" normalizeH="0" baseline="0" dirty="0" smtClean="0">
                <a:ln>
                  <a:noFill/>
                </a:ln>
                <a:solidFill>
                  <a:srgbClr val="000000"/>
                </a:solidFill>
                <a:effectLst/>
                <a:uFillTx/>
                <a:sym typeface="ヒラギノ角ゴ ProN W3"/>
              </a:rPr>
              <a:t>・課外活動の充実</a:t>
            </a:r>
            <a:endParaRPr kumimoji="0" lang="en-US" altLang="ja-JP" sz="3200" b="0" i="0" u="none" strike="noStrike" cap="none" spc="0" normalizeH="0" baseline="0" dirty="0" smtClean="0">
              <a:ln>
                <a:noFill/>
              </a:ln>
              <a:solidFill>
                <a:srgbClr val="000000"/>
              </a:solidFill>
              <a:effectLst/>
              <a:uFillTx/>
              <a:sym typeface="ヒラギノ角ゴ ProN W3"/>
            </a:endParaRPr>
          </a:p>
          <a:p>
            <a:pPr marL="0" marR="0" indent="0" algn="l" defTabSz="584200" rtl="0" fontAlgn="auto" latinLnBrk="0" hangingPunct="0">
              <a:lnSpc>
                <a:spcPct val="150000"/>
              </a:lnSpc>
              <a:spcBef>
                <a:spcPts val="0"/>
              </a:spcBef>
              <a:spcAft>
                <a:spcPts val="0"/>
              </a:spcAft>
              <a:buClrTx/>
              <a:buSzTx/>
              <a:buFontTx/>
              <a:buNone/>
              <a:tabLst/>
            </a:pPr>
            <a:r>
              <a:rPr lang="ja-JP" altLang="en-US" sz="3200" dirty="0" smtClean="0"/>
              <a:t>・連絡網の整備</a:t>
            </a:r>
            <a:endParaRPr kumimoji="0" lang="ja-JP" altLang="en-US" sz="3200" b="0" i="0" u="none" strike="noStrike" cap="none" spc="0" normalizeH="0" baseline="0" dirty="0">
              <a:ln>
                <a:noFill/>
              </a:ln>
              <a:solidFill>
                <a:srgbClr val="000000"/>
              </a:solidFill>
              <a:effectLst/>
              <a:uFillTx/>
              <a:sym typeface="ヒラギノ角ゴ ProN W3"/>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075243" y="4483059"/>
            <a:ext cx="3607374" cy="4812002"/>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025" y="5085373"/>
            <a:ext cx="4812004" cy="3607375"/>
          </a:xfrm>
          <a:prstGeom prst="rect">
            <a:avLst/>
          </a:prstGeom>
        </p:spPr>
      </p:pic>
    </p:spTree>
    <p:extLst>
      <p:ext uri="{BB962C8B-B14F-4D97-AF65-F5344CB8AC3E}">
        <p14:creationId xmlns:p14="http://schemas.microsoft.com/office/powerpoint/2010/main" val="390067424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456</TotalTime>
  <Words>239</Words>
  <Application>Microsoft Office PowerPoint</Application>
  <PresentationFormat>ユーザー設定</PresentationFormat>
  <Paragraphs>68</Paragraphs>
  <Slides>4</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Arial Unicode MS</vt:lpstr>
      <vt:lpstr>BIZ UDP明朝 Medium</vt:lpstr>
      <vt:lpstr>BIZ UD明朝 Medium</vt:lpstr>
      <vt:lpstr>Helvetica Neue Light</vt:lpstr>
      <vt:lpstr>Helvetica Neue Thin</vt:lpstr>
      <vt:lpstr>HGS創英角ﾎﾟｯﾌﾟ体</vt:lpstr>
      <vt:lpstr>Lucida Grande</vt:lpstr>
      <vt:lpstr>ヒラギノ角ゴ ProN W3</vt:lpstr>
      <vt:lpstr>ヒラギノ角ゴ ProN W6</vt:lpstr>
      <vt:lpstr>Arial</vt:lpstr>
      <vt:lpstr>White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rishirijuku</dc:creator>
  <cp:lastModifiedBy>利尻町 公営塾</cp:lastModifiedBy>
  <cp:revision>19</cp:revision>
  <dcterms:modified xsi:type="dcterms:W3CDTF">2022-02-18T05:58:50Z</dcterms:modified>
</cp:coreProperties>
</file>