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9" r:id="rId3"/>
    <p:sldId id="257"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50" y="-3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&lt;#&gt;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rPr/>
              <a:pPr/>
              <a:t>&lt;#&gt;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b.jpg" descr="b.jpg"/>
          <p:cNvPicPr>
            <a:picLocks noChangeAspect="1"/>
          </p:cNvPicPr>
          <p:nvPr/>
        </p:nvPicPr>
        <p:blipFill>
          <a:blip r:embed="rId2" cstate="print">
            <a:extLst/>
          </a:blip>
          <a:srcRect t="2635" b="2635"/>
          <a:stretch>
            <a:fillRect/>
          </a:stretch>
        </p:blipFill>
        <p:spPr>
          <a:xfrm>
            <a:off x="-301626" y="13890"/>
            <a:ext cx="13607956" cy="9700421"/>
          </a:xfrm>
          <a:prstGeom prst="rect">
            <a:avLst/>
          </a:prstGeom>
          <a:ln w="12700">
            <a:miter lim="400000"/>
          </a:ln>
        </p:spPr>
      </p:pic>
      <p:sp>
        <p:nvSpPr>
          <p:cNvPr id="56" name="埼玉県…"/>
          <p:cNvSpPr txBox="1"/>
          <p:nvPr/>
        </p:nvSpPr>
        <p:spPr>
          <a:xfrm>
            <a:off x="1173808" y="2331577"/>
            <a:ext cx="5688632" cy="3886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出　　　身：愛</a:t>
            </a:r>
            <a:r>
              <a:rPr lang="ja-JP" altLang="en-US" dirty="0" smtClean="0">
                <a:latin typeface="BIZ UDPゴシック" pitchFamily="50" charset="-128"/>
                <a:ea typeface="BIZ UDPゴシック" pitchFamily="50" charset="-128"/>
              </a:rPr>
              <a:t>知</a:t>
            </a:r>
            <a:r>
              <a:rPr lang="ja-JP" altLang="en-US" dirty="0" smtClean="0">
                <a:latin typeface="BIZ UDPゴシック" pitchFamily="50" charset="-128"/>
                <a:ea typeface="BIZ UDPゴシック" pitchFamily="50" charset="-128"/>
              </a:rPr>
              <a:t>県一宮市</a:t>
            </a:r>
            <a:endParaRPr dirty="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活動場所：利</a:t>
            </a:r>
            <a:r>
              <a:rPr lang="ja-JP" altLang="en-US" dirty="0" smtClean="0">
                <a:latin typeface="BIZ UDPゴシック" pitchFamily="50" charset="-128"/>
                <a:ea typeface="BIZ UDPゴシック" pitchFamily="50" charset="-128"/>
              </a:rPr>
              <a:t>尻町定住移住支</a:t>
            </a:r>
            <a:r>
              <a:rPr lang="ja-JP" altLang="en-US" dirty="0" smtClean="0">
                <a:latin typeface="BIZ UDPゴシック" pitchFamily="50" charset="-128"/>
                <a:ea typeface="BIZ UDPゴシック" pitchFamily="50" charset="-128"/>
              </a:rPr>
              <a:t>援セ</a:t>
            </a:r>
            <a:r>
              <a:rPr lang="ja-JP" altLang="en-US" dirty="0" smtClean="0">
                <a:latin typeface="BIZ UDPゴシック" pitchFamily="50" charset="-128"/>
                <a:ea typeface="BIZ UDPゴシック" pitchFamily="50" charset="-128"/>
              </a:rPr>
              <a:t>ン</a:t>
            </a:r>
            <a:r>
              <a:rPr lang="ja-JP" altLang="en-US" dirty="0" smtClean="0">
                <a:latin typeface="BIZ UDPゴシック" pitchFamily="50" charset="-128"/>
                <a:ea typeface="BIZ UDPゴシック" pitchFamily="50" charset="-128"/>
              </a:rPr>
              <a:t>ター</a:t>
            </a:r>
            <a:endParaRPr lang="en-US" altLang="ja-JP" dirty="0" smtClean="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　</a:t>
            </a:r>
            <a:r>
              <a:rPr lang="ja-JP" altLang="en-US" dirty="0" smtClean="0">
                <a:latin typeface="BIZ UDPゴシック" pitchFamily="50" charset="-128"/>
                <a:ea typeface="BIZ UDPゴシック" pitchFamily="50" charset="-128"/>
              </a:rPr>
              <a:t>　　　　　　ツギノバ</a:t>
            </a:r>
            <a:endParaRPr lang="en-US" altLang="ja-JP" dirty="0" smtClean="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　</a:t>
            </a:r>
            <a:r>
              <a:rPr lang="ja-JP" altLang="en-US" dirty="0" smtClean="0">
                <a:latin typeface="BIZ UDPゴシック" pitchFamily="50" charset="-128"/>
                <a:ea typeface="BIZ UDPゴシック" pitchFamily="50" charset="-128"/>
              </a:rPr>
              <a:t>　　　　　　日出町：旧沓形中学校技術室内</a:t>
            </a:r>
            <a:endParaRPr dirty="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活動内容：定住移住サポート隊員</a:t>
            </a:r>
            <a:endParaRPr lang="en-US" altLang="ja-JP" dirty="0" smtClean="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　</a:t>
            </a:r>
            <a:r>
              <a:rPr lang="ja-JP" altLang="en-US" dirty="0" smtClean="0">
                <a:latin typeface="BIZ UDPゴシック" pitchFamily="50" charset="-128"/>
                <a:ea typeface="BIZ UDPゴシック" pitchFamily="50" charset="-128"/>
              </a:rPr>
              <a:t>　　　　　　</a:t>
            </a:r>
            <a:r>
              <a:rPr lang="en-US" altLang="ja-JP" dirty="0" smtClean="0">
                <a:latin typeface="BIZ UDPゴシック" pitchFamily="50" charset="-128"/>
                <a:ea typeface="BIZ UDPゴシック" pitchFamily="50" charset="-128"/>
              </a:rPr>
              <a:t>SNS</a:t>
            </a:r>
            <a:r>
              <a:rPr lang="ja-JP" altLang="en-US" dirty="0" smtClean="0">
                <a:latin typeface="BIZ UDPゴシック" pitchFamily="50" charset="-128"/>
                <a:ea typeface="BIZ UDPゴシック" pitchFamily="50" charset="-128"/>
              </a:rPr>
              <a:t>やラジオでの情報発信</a:t>
            </a:r>
            <a:endParaRPr lang="en-US" dirty="0" smtClean="0">
              <a:latin typeface="BIZ UDPゴシック" pitchFamily="50" charset="-128"/>
              <a:ea typeface="BIZ UDPゴシック"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smtClean="0">
                <a:latin typeface="BIZ UDPゴシック" pitchFamily="50" charset="-128"/>
                <a:ea typeface="BIZ UDPゴシック" pitchFamily="50" charset="-128"/>
              </a:rPr>
              <a:t>任　　　期：</a:t>
            </a:r>
            <a:r>
              <a:rPr dirty="0" smtClean="0">
                <a:latin typeface="BIZ UDPゴシック" pitchFamily="50" charset="-128"/>
                <a:ea typeface="BIZ UDPゴシック" pitchFamily="50" charset="-128"/>
              </a:rPr>
              <a:t>2023年</a:t>
            </a:r>
            <a:r>
              <a:rPr lang="en-US" altLang="ja-JP" dirty="0" smtClean="0">
                <a:latin typeface="BIZ UDPゴシック" pitchFamily="50" charset="-128"/>
                <a:ea typeface="BIZ UDPゴシック" pitchFamily="50" charset="-128"/>
              </a:rPr>
              <a:t>6</a:t>
            </a:r>
            <a:r>
              <a:rPr dirty="0" smtClean="0">
                <a:latin typeface="BIZ UDPゴシック" pitchFamily="50" charset="-128"/>
                <a:ea typeface="BIZ UDPゴシック" pitchFamily="50" charset="-128"/>
              </a:rPr>
              <a:t>月末まで</a:t>
            </a:r>
            <a:endParaRPr dirty="0">
              <a:latin typeface="BIZ UDPゴシック" pitchFamily="50" charset="-128"/>
              <a:ea typeface="BIZ UDPゴシック" pitchFamily="50" charset="-128"/>
            </a:endParaRP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smtClean="0">
                <a:latin typeface="BIZ UDPゴシック" pitchFamily="50" charset="-128"/>
                <a:ea typeface="BIZ UDPゴシック" pitchFamily="50" charset="-128"/>
              </a:rPr>
              <a:t>高</a:t>
            </a:r>
            <a:r>
              <a:rPr lang="ja-JP" altLang="en-US" dirty="0" smtClean="0">
                <a:latin typeface="BIZ UDPゴシック" pitchFamily="50" charset="-128"/>
                <a:ea typeface="BIZ UDPゴシック" pitchFamily="50" charset="-128"/>
              </a:rPr>
              <a:t>木　啓子</a:t>
            </a:r>
            <a:endParaRPr dirty="0">
              <a:latin typeface="BIZ UDPゴシック" pitchFamily="50" charset="-128"/>
              <a:ea typeface="BIZ UDPゴシック" pitchFamily="50" charset="-128"/>
            </a:endParaRPr>
          </a:p>
        </p:txBody>
      </p:sp>
      <p:sp>
        <p:nvSpPr>
          <p:cNvPr id="58"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33848" y="7493282"/>
            <a:ext cx="8424936" cy="1343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sz="2000" dirty="0" smtClean="0">
                <a:latin typeface="BIZ UDPゴシック" pitchFamily="50" charset="-128"/>
                <a:ea typeface="BIZ UDPゴシック" pitchFamily="50" charset="-128"/>
              </a:rPr>
              <a:t>利尻に来</a:t>
            </a:r>
            <a:r>
              <a:rPr lang="ja-JP" altLang="en-US" sz="2000" dirty="0" smtClean="0">
                <a:latin typeface="BIZ UDPゴシック" pitchFamily="50" charset="-128"/>
                <a:ea typeface="BIZ UDPゴシック" pitchFamily="50" charset="-128"/>
              </a:rPr>
              <a:t>て</a:t>
            </a:r>
            <a:r>
              <a:rPr lang="en-US" altLang="ja-JP" sz="2000" dirty="0" smtClean="0">
                <a:latin typeface="BIZ UDPゴシック" pitchFamily="50" charset="-128"/>
                <a:ea typeface="BIZ UDPゴシック" pitchFamily="50" charset="-128"/>
              </a:rPr>
              <a:t>1</a:t>
            </a:r>
            <a:r>
              <a:rPr lang="ja-JP" altLang="en-US" sz="2000" dirty="0" smtClean="0">
                <a:latin typeface="BIZ UDPゴシック" pitchFamily="50" charset="-128"/>
                <a:ea typeface="BIZ UDPゴシック" pitchFamily="50" charset="-128"/>
              </a:rPr>
              <a:t>年半が過ぎました。</a:t>
            </a:r>
            <a:endParaRPr lang="en-US" altLang="ja-JP" sz="2000" dirty="0" smtClean="0">
              <a:latin typeface="BIZ UDPゴシック" pitchFamily="50" charset="-128"/>
              <a:ea typeface="BIZ UDPゴシック" pitchFamily="50" charset="-128"/>
            </a:endParaRPr>
          </a:p>
          <a:p>
            <a:r>
              <a:rPr lang="ja-JP" altLang="en-US" sz="2000" dirty="0" smtClean="0">
                <a:latin typeface="BIZ UDPゴシック" pitchFamily="50" charset="-128"/>
                <a:ea typeface="BIZ UDPゴシック" pitchFamily="50" charset="-128"/>
              </a:rPr>
              <a:t>町の</a:t>
            </a:r>
            <a:r>
              <a:rPr lang="ja-JP" altLang="en-US" sz="2000" dirty="0" smtClean="0">
                <a:latin typeface="BIZ UDPゴシック" pitchFamily="50" charset="-128"/>
                <a:ea typeface="BIZ UDPゴシック" pitchFamily="50" charset="-128"/>
              </a:rPr>
              <a:t>方にもっとツギノバを知っていただき、ご利用いただける場所にして</a:t>
            </a:r>
            <a:endParaRPr lang="en-US" altLang="ja-JP" sz="2000" dirty="0" smtClean="0">
              <a:latin typeface="BIZ UDPゴシック" pitchFamily="50" charset="-128"/>
              <a:ea typeface="BIZ UDPゴシック" pitchFamily="50" charset="-128"/>
            </a:endParaRPr>
          </a:p>
          <a:p>
            <a:r>
              <a:rPr lang="ja-JP" altLang="en-US" sz="2000" dirty="0" smtClean="0">
                <a:latin typeface="BIZ UDPゴシック" pitchFamily="50" charset="-128"/>
                <a:ea typeface="BIZ UDPゴシック" pitchFamily="50" charset="-128"/>
              </a:rPr>
              <a:t>いきたいです。</a:t>
            </a:r>
            <a:endParaRPr sz="2000" dirty="0">
              <a:latin typeface="BIZ UDPゴシック" pitchFamily="50" charset="-128"/>
              <a:ea typeface="BIZ UDPゴシック" pitchFamily="50" charset="-128"/>
            </a:endParaRPr>
          </a:p>
        </p:txBody>
      </p:sp>
      <p:sp>
        <p:nvSpPr>
          <p:cNvPr id="61" name="円形"/>
          <p:cNvSpPr/>
          <p:nvPr/>
        </p:nvSpPr>
        <p:spPr>
          <a:xfrm>
            <a:off x="7222480" y="1447125"/>
            <a:ext cx="5312550" cy="5312550"/>
          </a:xfrm>
          <a:prstGeom prst="ellipse">
            <a:avLst/>
          </a:prstGeom>
          <a:solidFill>
            <a:srgbClr val="75AED2"/>
          </a:solidFill>
          <a:ln w="12700">
            <a:miter lim="400000"/>
          </a:ln>
        </p:spPr>
        <p:txBody>
          <a:bodyPr lIns="50800" tIns="50800" rIns="50800" bIns="50800" anchor="ctr"/>
          <a:lstStyle/>
          <a:p>
            <a:endParaRPr/>
          </a:p>
        </p:txBody>
      </p:sp>
      <p:sp>
        <p:nvSpPr>
          <p:cNvPr id="62"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64" name="イメージ" descr="イメージ"/>
          <p:cNvPicPr>
            <a:picLocks noChangeAspect="1"/>
          </p:cNvPicPr>
          <p:nvPr/>
        </p:nvPicPr>
        <p:blipFill>
          <a:blip r:embed="rId3" cstate="print">
            <a:extLst/>
          </a:blip>
          <a:stretch>
            <a:fillRect/>
          </a:stretch>
        </p:blipFill>
        <p:spPr>
          <a:xfrm>
            <a:off x="1472357" y="6484844"/>
            <a:ext cx="9638555" cy="655820"/>
          </a:xfrm>
          <a:prstGeom prst="rect">
            <a:avLst/>
          </a:prstGeom>
          <a:ln w="12700">
            <a:miter lim="400000"/>
          </a:ln>
        </p:spPr>
      </p:pic>
      <p:pic>
        <p:nvPicPr>
          <p:cNvPr id="13" name="図 12" descr="sisetsugaikan_3.jpg"/>
          <p:cNvPicPr>
            <a:picLocks noChangeAspect="1"/>
          </p:cNvPicPr>
          <p:nvPr/>
        </p:nvPicPr>
        <p:blipFill>
          <a:blip r:embed="rId4" cstate="print"/>
          <a:stretch>
            <a:fillRect/>
          </a:stretch>
        </p:blipFill>
        <p:spPr>
          <a:xfrm>
            <a:off x="10318824" y="7325072"/>
            <a:ext cx="2685976" cy="2014482"/>
          </a:xfrm>
          <a:prstGeom prst="rect">
            <a:avLst/>
          </a:prstGeom>
        </p:spPr>
      </p:pic>
      <p:pic>
        <p:nvPicPr>
          <p:cNvPr id="14" name="図 13" descr="takagi.PNG"/>
          <p:cNvPicPr>
            <a:picLocks noChangeAspect="1"/>
          </p:cNvPicPr>
          <p:nvPr/>
        </p:nvPicPr>
        <p:blipFill>
          <a:blip r:embed="rId5" cstate="print"/>
          <a:stretch>
            <a:fillRect/>
          </a:stretch>
        </p:blipFill>
        <p:spPr>
          <a:xfrm>
            <a:off x="7078464" y="1564432"/>
            <a:ext cx="5040560" cy="504056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jpg" descr="b.jpg"/>
          <p:cNvPicPr>
            <a:picLocks noChangeAspect="1"/>
          </p:cNvPicPr>
          <p:nvPr/>
        </p:nvPicPr>
        <p:blipFill>
          <a:blip r:embed="rId2" cstate="print">
            <a:extLst/>
          </a:blip>
          <a:srcRect t="2635" b="2635"/>
          <a:stretch>
            <a:fillRect/>
          </a:stretch>
        </p:blipFill>
        <p:spPr>
          <a:xfrm>
            <a:off x="-301625" y="13890"/>
            <a:ext cx="13607954" cy="9700421"/>
          </a:xfrm>
          <a:prstGeom prst="rect">
            <a:avLst/>
          </a:prstGeom>
          <a:ln w="12700">
            <a:miter lim="400000"/>
          </a:ln>
        </p:spPr>
      </p:pic>
      <p:sp>
        <p:nvSpPr>
          <p:cNvPr id="67" name="活動内容"/>
          <p:cNvSpPr txBox="1"/>
          <p:nvPr/>
        </p:nvSpPr>
        <p:spPr>
          <a:xfrm>
            <a:off x="787428" y="476589"/>
            <a:ext cx="3587613" cy="1010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smtClean="0">
                <a:latin typeface="BIZ UDPゴシック" pitchFamily="50" charset="-128"/>
                <a:ea typeface="BIZ UDPゴシック" pitchFamily="50" charset="-128"/>
              </a:rPr>
              <a:t>メインの活動</a:t>
            </a:r>
            <a:endParaRPr lang="en-US" altLang="ja-JP"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相談業務</a:t>
            </a:r>
            <a:endParaRPr dirty="0">
              <a:latin typeface="BIZ UDPゴシック" pitchFamily="50" charset="-128"/>
              <a:ea typeface="BIZ UDPゴシック"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76959" y="5058601"/>
            <a:ext cx="4617049" cy="392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endParaRPr dirty="0"/>
          </a:p>
        </p:txBody>
      </p:sp>
      <p:sp>
        <p:nvSpPr>
          <p:cNvPr id="70"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pic>
        <p:nvPicPr>
          <p:cNvPr id="9" name="図 8" descr="カフェ.JPG"/>
          <p:cNvPicPr>
            <a:picLocks noChangeAspect="1"/>
          </p:cNvPicPr>
          <p:nvPr/>
        </p:nvPicPr>
        <p:blipFill>
          <a:blip r:embed="rId3" cstate="print"/>
          <a:stretch>
            <a:fillRect/>
          </a:stretch>
        </p:blipFill>
        <p:spPr>
          <a:xfrm>
            <a:off x="1605856" y="5387273"/>
            <a:ext cx="4536504" cy="3233943"/>
          </a:xfrm>
          <a:prstGeom prst="rect">
            <a:avLst/>
          </a:prstGeom>
        </p:spPr>
      </p:pic>
      <p:sp>
        <p:nvSpPr>
          <p:cNvPr id="11"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69327" y="1967479"/>
            <a:ext cx="4545041" cy="332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800" dirty="0" smtClean="0">
                <a:latin typeface="BIZ UDPゴシック" pitchFamily="50" charset="-128"/>
                <a:ea typeface="BIZ UDPゴシック" pitchFamily="50" charset="-128"/>
              </a:rPr>
              <a:t>●ツギノバ延べ来館者数</a:t>
            </a:r>
            <a:endParaRPr lang="en-US" altLang="ja-JP" sz="2800" dirty="0" smtClean="0">
              <a:latin typeface="BIZ UDPゴシック" pitchFamily="50" charset="-128"/>
              <a:ea typeface="BIZ UDPゴシック" pitchFamily="50" charset="-128"/>
            </a:endParaRPr>
          </a:p>
          <a:p>
            <a:r>
              <a:rPr lang="en-US" altLang="ja-JP" sz="2400" dirty="0" smtClean="0">
                <a:latin typeface="BIZ UDPゴシック" pitchFamily="50" charset="-128"/>
                <a:ea typeface="BIZ UDPゴシック" pitchFamily="50" charset="-128"/>
              </a:rPr>
              <a:t>7,058</a:t>
            </a:r>
            <a:r>
              <a:rPr lang="ja-JP" altLang="en-US" sz="2400" dirty="0" smtClean="0">
                <a:latin typeface="BIZ UDPゴシック" pitchFamily="50" charset="-128"/>
                <a:ea typeface="BIZ UDPゴシック" pitchFamily="50" charset="-128"/>
              </a:rPr>
              <a:t>名（</a:t>
            </a:r>
            <a:r>
              <a:rPr lang="en-US" altLang="ja-JP" sz="2400" dirty="0" smtClean="0">
                <a:latin typeface="BIZ UDPゴシック" pitchFamily="50" charset="-128"/>
                <a:ea typeface="BIZ UDPゴシック" pitchFamily="50" charset="-128"/>
              </a:rPr>
              <a:t>2/25</a:t>
            </a:r>
            <a:r>
              <a:rPr lang="ja-JP" altLang="en-US" sz="2400" dirty="0" smtClean="0">
                <a:latin typeface="BIZ UDPゴシック" pitchFamily="50" charset="-128"/>
                <a:ea typeface="BIZ UDPゴシック" pitchFamily="50" charset="-128"/>
              </a:rPr>
              <a:t>現在）</a:t>
            </a:r>
            <a:endParaRPr lang="en-US" altLang="ja-JP" sz="2400" dirty="0" smtClean="0">
              <a:latin typeface="BIZ UDPゴシック" pitchFamily="50" charset="-128"/>
              <a:ea typeface="BIZ UDPゴシック" pitchFamily="50" charset="-128"/>
            </a:endParaRPr>
          </a:p>
          <a:p>
            <a:r>
              <a:rPr lang="ja-JP" altLang="en-US" sz="2800" dirty="0" smtClean="0">
                <a:latin typeface="BIZ UDPゴシック" pitchFamily="50" charset="-128"/>
                <a:ea typeface="BIZ UDPゴシック" pitchFamily="50" charset="-128"/>
              </a:rPr>
              <a:t>●定住移住相談</a:t>
            </a:r>
            <a:endParaRPr lang="en-US" altLang="ja-JP" sz="28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a:t>
            </a:r>
            <a:r>
              <a:rPr lang="en-US" altLang="ja-JP" sz="2400" dirty="0" smtClean="0">
                <a:latin typeface="BIZ UDPゴシック" pitchFamily="50" charset="-128"/>
                <a:ea typeface="BIZ UDPゴシック" pitchFamily="50" charset="-128"/>
              </a:rPr>
              <a:t>2021</a:t>
            </a:r>
            <a:r>
              <a:rPr lang="ja-JP" altLang="en-US" sz="2400" dirty="0" smtClean="0">
                <a:latin typeface="BIZ UDPゴシック" pitchFamily="50" charset="-128"/>
                <a:ea typeface="BIZ UDPゴシック" pitchFamily="50" charset="-128"/>
              </a:rPr>
              <a:t>年</a:t>
            </a:r>
            <a:r>
              <a:rPr lang="en-US" altLang="ja-JP" sz="2400" dirty="0" smtClean="0">
                <a:latin typeface="BIZ UDPゴシック" pitchFamily="50" charset="-128"/>
                <a:ea typeface="BIZ UDPゴシック" pitchFamily="50" charset="-128"/>
              </a:rPr>
              <a:t>3</a:t>
            </a:r>
            <a:r>
              <a:rPr lang="ja-JP" altLang="en-US" sz="2400" dirty="0" smtClean="0">
                <a:latin typeface="BIZ UDPゴシック" pitchFamily="50" charset="-128"/>
                <a:ea typeface="BIZ UDPゴシック" pitchFamily="50" charset="-128"/>
              </a:rPr>
              <a:t>月～</a:t>
            </a:r>
            <a:r>
              <a:rPr lang="en-US" altLang="ja-JP" sz="2400" dirty="0" smtClean="0">
                <a:latin typeface="BIZ UDPゴシック" pitchFamily="50" charset="-128"/>
                <a:ea typeface="BIZ UDPゴシック" pitchFamily="50" charset="-128"/>
              </a:rPr>
              <a:t>2022</a:t>
            </a:r>
            <a:r>
              <a:rPr lang="ja-JP" altLang="en-US" sz="2400" dirty="0" smtClean="0">
                <a:latin typeface="BIZ UDPゴシック" pitchFamily="50" charset="-128"/>
                <a:ea typeface="BIZ UDPゴシック" pitchFamily="50" charset="-128"/>
              </a:rPr>
              <a:t>年</a:t>
            </a:r>
            <a:r>
              <a:rPr lang="en-US" altLang="ja-JP" sz="2400" dirty="0" smtClean="0">
                <a:latin typeface="BIZ UDPゴシック" pitchFamily="50" charset="-128"/>
                <a:ea typeface="BIZ UDPゴシック" pitchFamily="50" charset="-128"/>
              </a:rPr>
              <a:t>2</a:t>
            </a:r>
            <a:r>
              <a:rPr lang="ja-JP" altLang="en-US" sz="2400" dirty="0" smtClean="0">
                <a:latin typeface="BIZ UDPゴシック" pitchFamily="50" charset="-128"/>
                <a:ea typeface="BIZ UDPゴシック" pitchFamily="50" charset="-128"/>
              </a:rPr>
              <a:t>月）</a:t>
            </a:r>
            <a:endParaRPr lang="en-US" altLang="ja-JP" sz="24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定住相</a:t>
            </a:r>
            <a:r>
              <a:rPr lang="ja-JP" altLang="en-US" sz="2400" dirty="0" smtClean="0">
                <a:latin typeface="BIZ UDPゴシック" pitchFamily="50" charset="-128"/>
                <a:ea typeface="BIZ UDPゴシック" pitchFamily="50" charset="-128"/>
              </a:rPr>
              <a:t>談　</a:t>
            </a:r>
            <a:r>
              <a:rPr lang="en-US" altLang="ja-JP" sz="2400" dirty="0" smtClean="0">
                <a:latin typeface="BIZ UDPゴシック" pitchFamily="50" charset="-128"/>
                <a:ea typeface="BIZ UDPゴシック" pitchFamily="50" charset="-128"/>
              </a:rPr>
              <a:t>134</a:t>
            </a:r>
            <a:r>
              <a:rPr lang="ja-JP" altLang="en-US" sz="2400" dirty="0" smtClean="0">
                <a:latin typeface="BIZ UDPゴシック" pitchFamily="50" charset="-128"/>
                <a:ea typeface="BIZ UDPゴシック" pitchFamily="50" charset="-128"/>
              </a:rPr>
              <a:t>件</a:t>
            </a:r>
            <a:endParaRPr lang="en-US" altLang="ja-JP" sz="24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移住相談　</a:t>
            </a:r>
            <a:r>
              <a:rPr lang="en-US" altLang="ja-JP" sz="2400" dirty="0" smtClean="0">
                <a:latin typeface="BIZ UDPゴシック" pitchFamily="50" charset="-128"/>
                <a:ea typeface="BIZ UDPゴシック" pitchFamily="50" charset="-128"/>
              </a:rPr>
              <a:t>394</a:t>
            </a:r>
            <a:r>
              <a:rPr lang="ja-JP" altLang="en-US" sz="2400" dirty="0" smtClean="0">
                <a:latin typeface="BIZ UDPゴシック" pitchFamily="50" charset="-128"/>
                <a:ea typeface="BIZ UDPゴシック" pitchFamily="50" charset="-128"/>
              </a:rPr>
              <a:t>件</a:t>
            </a:r>
            <a:endParaRPr sz="2400" dirty="0">
              <a:latin typeface="BIZ UDPゴシック" pitchFamily="50" charset="-128"/>
              <a:ea typeface="BIZ UDPゴシック" pitchFamily="50" charset="-128"/>
            </a:endParaRPr>
          </a:p>
        </p:txBody>
      </p:sp>
      <p:pic>
        <p:nvPicPr>
          <p:cNvPr id="12" name="図 11" descr="空き家チラシ.JPG"/>
          <p:cNvPicPr>
            <a:picLocks noChangeAspect="1"/>
          </p:cNvPicPr>
          <p:nvPr/>
        </p:nvPicPr>
        <p:blipFill>
          <a:blip r:embed="rId4" cstate="print"/>
          <a:stretch>
            <a:fillRect/>
          </a:stretch>
        </p:blipFill>
        <p:spPr>
          <a:xfrm>
            <a:off x="7222480" y="4732784"/>
            <a:ext cx="3888432" cy="3888432"/>
          </a:xfrm>
          <a:prstGeom prst="rect">
            <a:avLst/>
          </a:prstGeom>
        </p:spPr>
      </p:pic>
      <p:sp>
        <p:nvSpPr>
          <p:cNvPr id="13"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7294488" y="2167013"/>
            <a:ext cx="5184576" cy="2291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800" dirty="0" smtClean="0">
                <a:latin typeface="BIZ UDPゴシック" pitchFamily="50" charset="-128"/>
                <a:ea typeface="BIZ UDPゴシック" pitchFamily="50" charset="-128"/>
              </a:rPr>
              <a:t>●空き家バンク</a:t>
            </a:r>
            <a:r>
              <a:rPr lang="ja-JP" altLang="en-US" sz="2400" dirty="0" smtClean="0">
                <a:latin typeface="BIZ UDPゴシック" pitchFamily="50" charset="-128"/>
                <a:ea typeface="BIZ UDPゴシック" pitchFamily="50" charset="-128"/>
              </a:rPr>
              <a:t>（</a:t>
            </a:r>
            <a:r>
              <a:rPr lang="en-US" altLang="ja-JP" sz="2400" dirty="0" smtClean="0">
                <a:latin typeface="BIZ UDPゴシック" pitchFamily="50" charset="-128"/>
                <a:ea typeface="BIZ UDPゴシック" pitchFamily="50" charset="-128"/>
              </a:rPr>
              <a:t>2/25</a:t>
            </a:r>
            <a:r>
              <a:rPr lang="ja-JP" altLang="en-US" sz="2400" dirty="0" smtClean="0">
                <a:latin typeface="BIZ UDPゴシック" pitchFamily="50" charset="-128"/>
                <a:ea typeface="BIZ UDPゴシック" pitchFamily="50" charset="-128"/>
              </a:rPr>
              <a:t>現在）</a:t>
            </a:r>
            <a:endParaRPr lang="en-US" altLang="ja-JP" sz="28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登録件</a:t>
            </a:r>
            <a:r>
              <a:rPr lang="ja-JP" altLang="en-US" sz="2400" dirty="0" smtClean="0">
                <a:latin typeface="BIZ UDPゴシック" pitchFamily="50" charset="-128"/>
                <a:ea typeface="BIZ UDPゴシック" pitchFamily="50" charset="-128"/>
              </a:rPr>
              <a:t>数　</a:t>
            </a:r>
            <a:r>
              <a:rPr lang="en-US" altLang="ja-JP" sz="2400" dirty="0" smtClean="0">
                <a:latin typeface="BIZ UDPゴシック" pitchFamily="50" charset="-128"/>
                <a:ea typeface="BIZ UDPゴシック" pitchFamily="50" charset="-128"/>
              </a:rPr>
              <a:t>1</a:t>
            </a:r>
            <a:r>
              <a:rPr lang="ja-JP" altLang="en-US" sz="2400" dirty="0" smtClean="0">
                <a:latin typeface="BIZ UDPゴシック" pitchFamily="50" charset="-128"/>
                <a:ea typeface="BIZ UDPゴシック" pitchFamily="50" charset="-128"/>
              </a:rPr>
              <a:t>件</a:t>
            </a:r>
            <a:endParaRPr lang="en-US" altLang="ja-JP" sz="2400" dirty="0" smtClean="0">
              <a:latin typeface="BIZ UDPゴシック" pitchFamily="50" charset="-128"/>
              <a:ea typeface="BIZ UDPゴシック" pitchFamily="50" charset="-128"/>
            </a:endParaRPr>
          </a:p>
          <a:p>
            <a:r>
              <a:rPr lang="ja-JP" altLang="en-US" sz="2800" dirty="0" smtClean="0">
                <a:latin typeface="BIZ UDPゴシック" pitchFamily="50" charset="-128"/>
                <a:ea typeface="BIZ UDPゴシック" pitchFamily="50" charset="-128"/>
              </a:rPr>
              <a:t>●空き家バンク成約</a:t>
            </a:r>
            <a:r>
              <a:rPr lang="ja-JP" altLang="en-US" sz="2400" dirty="0" smtClean="0">
                <a:latin typeface="BIZ UDPゴシック" pitchFamily="50" charset="-128"/>
                <a:ea typeface="BIZ UDPゴシック" pitchFamily="50" charset="-128"/>
              </a:rPr>
              <a:t>（</a:t>
            </a:r>
            <a:r>
              <a:rPr lang="en-US" altLang="ja-JP" sz="2400" dirty="0" smtClean="0">
                <a:latin typeface="BIZ UDPゴシック" pitchFamily="50" charset="-128"/>
                <a:ea typeface="BIZ UDPゴシック" pitchFamily="50" charset="-128"/>
              </a:rPr>
              <a:t>2021</a:t>
            </a:r>
            <a:r>
              <a:rPr lang="ja-JP" altLang="en-US" sz="2400" dirty="0" smtClean="0">
                <a:latin typeface="BIZ UDPゴシック" pitchFamily="50" charset="-128"/>
                <a:ea typeface="BIZ UDPゴシック" pitchFamily="50" charset="-128"/>
              </a:rPr>
              <a:t>年度）</a:t>
            </a:r>
            <a:endParaRPr lang="en-US" altLang="ja-JP" sz="28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件数　</a:t>
            </a:r>
            <a:r>
              <a:rPr lang="en-US" altLang="ja-JP" sz="2400" dirty="0" smtClean="0">
                <a:latin typeface="BIZ UDPゴシック" pitchFamily="50" charset="-128"/>
                <a:ea typeface="BIZ UDPゴシック" pitchFamily="50" charset="-128"/>
              </a:rPr>
              <a:t>4</a:t>
            </a:r>
            <a:r>
              <a:rPr lang="ja-JP" altLang="en-US" sz="2400" dirty="0" smtClean="0">
                <a:latin typeface="BIZ UDPゴシック" pitchFamily="50" charset="-128"/>
                <a:ea typeface="BIZ UDPゴシック" pitchFamily="50" charset="-128"/>
              </a:rPr>
              <a:t>件</a:t>
            </a:r>
            <a:endParaRPr sz="2400" dirty="0">
              <a:latin typeface="BIZ UDPゴシック" pitchFamily="50" charset="-128"/>
              <a:ea typeface="BIZ UDPゴシック" pitchFamily="50"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jpg" descr="b.jpg"/>
          <p:cNvPicPr>
            <a:picLocks noChangeAspect="1"/>
          </p:cNvPicPr>
          <p:nvPr/>
        </p:nvPicPr>
        <p:blipFill>
          <a:blip r:embed="rId2" cstate="print">
            <a:extLst/>
          </a:blip>
          <a:srcRect t="2635" b="2635"/>
          <a:stretch>
            <a:fillRect/>
          </a:stretch>
        </p:blipFill>
        <p:spPr>
          <a:xfrm>
            <a:off x="-301625" y="72923"/>
            <a:ext cx="13607954" cy="9700421"/>
          </a:xfrm>
          <a:prstGeom prst="rect">
            <a:avLst/>
          </a:prstGeom>
          <a:ln w="12700">
            <a:miter lim="400000"/>
          </a:ln>
        </p:spPr>
      </p:pic>
      <p:sp>
        <p:nvSpPr>
          <p:cNvPr id="67" name="活動内容"/>
          <p:cNvSpPr txBox="1"/>
          <p:nvPr/>
        </p:nvSpPr>
        <p:spPr>
          <a:xfrm>
            <a:off x="309712" y="476590"/>
            <a:ext cx="4608512" cy="1010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smtClean="0">
                <a:latin typeface="BIZ UDPゴシック" pitchFamily="50" charset="-128"/>
                <a:ea typeface="BIZ UDPゴシック" pitchFamily="50" charset="-128"/>
              </a:rPr>
              <a:t>特に紹介した</a:t>
            </a:r>
            <a:r>
              <a:rPr lang="ja-JP" altLang="en-US" dirty="0" smtClean="0">
                <a:latin typeface="BIZ UDPゴシック" pitchFamily="50" charset="-128"/>
                <a:ea typeface="BIZ UDPゴシック" pitchFamily="50" charset="-128"/>
              </a:rPr>
              <a:t>い活動</a:t>
            </a:r>
            <a:endParaRPr lang="en-US" altLang="ja-JP"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情</a:t>
            </a:r>
            <a:r>
              <a:rPr lang="ja-JP" altLang="en-US" sz="2400" dirty="0" smtClean="0">
                <a:latin typeface="BIZ UDPゴシック" pitchFamily="50" charset="-128"/>
                <a:ea typeface="BIZ UDPゴシック" pitchFamily="50" charset="-128"/>
              </a:rPr>
              <a:t>報発信</a:t>
            </a:r>
            <a:endParaRPr dirty="0">
              <a:latin typeface="BIZ UDPゴシック" pitchFamily="50" charset="-128"/>
              <a:ea typeface="BIZ UDPゴシック"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49872" y="7309753"/>
            <a:ext cx="4617049" cy="375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endParaRPr dirty="0">
              <a:latin typeface="BIZ UDP明朝 Medium" pitchFamily="18" charset="-128"/>
              <a:ea typeface="BIZ UDP明朝 Medium" pitchFamily="18" charset="-128"/>
            </a:endParaRPr>
          </a:p>
        </p:txBody>
      </p:sp>
      <p:sp>
        <p:nvSpPr>
          <p:cNvPr id="70"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9"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6925911" y="2284512"/>
            <a:ext cx="4617049" cy="48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BIZ UDPゴシック" pitchFamily="50" charset="-128"/>
                <a:ea typeface="BIZ UDPゴシック" pitchFamily="50" charset="-128"/>
              </a:rPr>
              <a:t>●町内広報紙「広報りしり」</a:t>
            </a:r>
            <a:endParaRPr lang="en-US" altLang="ja-JP" sz="2400" dirty="0" smtClean="0">
              <a:latin typeface="BIZ UDPゴシック" pitchFamily="50" charset="-128"/>
              <a:ea typeface="BIZ UDPゴシック" pitchFamily="50" charset="-128"/>
            </a:endParaRPr>
          </a:p>
        </p:txBody>
      </p:sp>
      <p:pic>
        <p:nvPicPr>
          <p:cNvPr id="10" name="図 9" descr="インスタロゴ.JPG"/>
          <p:cNvPicPr>
            <a:picLocks noChangeAspect="1"/>
          </p:cNvPicPr>
          <p:nvPr/>
        </p:nvPicPr>
        <p:blipFill>
          <a:blip r:embed="rId3" cstate="print"/>
          <a:stretch>
            <a:fillRect/>
          </a:stretch>
        </p:blipFill>
        <p:spPr>
          <a:xfrm rot="20322426">
            <a:off x="11596521" y="5327494"/>
            <a:ext cx="1224656" cy="1241531"/>
          </a:xfrm>
          <a:prstGeom prst="rect">
            <a:avLst/>
          </a:prstGeom>
        </p:spPr>
      </p:pic>
      <p:pic>
        <p:nvPicPr>
          <p:cNvPr id="11" name="図 10" descr="FBロゴ.JPG"/>
          <p:cNvPicPr>
            <a:picLocks noChangeAspect="1"/>
          </p:cNvPicPr>
          <p:nvPr/>
        </p:nvPicPr>
        <p:blipFill>
          <a:blip r:embed="rId4" cstate="print"/>
          <a:stretch>
            <a:fillRect/>
          </a:stretch>
        </p:blipFill>
        <p:spPr>
          <a:xfrm rot="1526467">
            <a:off x="10255964" y="6871270"/>
            <a:ext cx="1204193" cy="1327826"/>
          </a:xfrm>
          <a:prstGeom prst="rect">
            <a:avLst/>
          </a:prstGeom>
        </p:spPr>
      </p:pic>
      <p:pic>
        <p:nvPicPr>
          <p:cNvPr id="12" name="図 11" descr="Twitterロゴ.JPG"/>
          <p:cNvPicPr>
            <a:picLocks noChangeAspect="1"/>
          </p:cNvPicPr>
          <p:nvPr/>
        </p:nvPicPr>
        <p:blipFill>
          <a:blip r:embed="rId5" cstate="print"/>
          <a:stretch>
            <a:fillRect/>
          </a:stretch>
        </p:blipFill>
        <p:spPr>
          <a:xfrm rot="1016273">
            <a:off x="10470336" y="5979303"/>
            <a:ext cx="761788" cy="764302"/>
          </a:xfrm>
          <a:prstGeom prst="rect">
            <a:avLst/>
          </a:prstGeom>
        </p:spPr>
      </p:pic>
      <p:pic>
        <p:nvPicPr>
          <p:cNvPr id="13" name="図 12" descr="広報スクショ.JPG"/>
          <p:cNvPicPr>
            <a:picLocks noChangeAspect="1"/>
          </p:cNvPicPr>
          <p:nvPr/>
        </p:nvPicPr>
        <p:blipFill>
          <a:blip r:embed="rId6" cstate="print"/>
          <a:stretch>
            <a:fillRect/>
          </a:stretch>
        </p:blipFill>
        <p:spPr>
          <a:xfrm>
            <a:off x="6656983" y="2860576"/>
            <a:ext cx="2581721" cy="3558748"/>
          </a:xfrm>
          <a:prstGeom prst="rect">
            <a:avLst/>
          </a:prstGeom>
        </p:spPr>
      </p:pic>
      <p:pic>
        <p:nvPicPr>
          <p:cNvPr id="14" name="図 13" descr="広報スクショ2.JPG"/>
          <p:cNvPicPr>
            <a:picLocks noChangeAspect="1"/>
          </p:cNvPicPr>
          <p:nvPr/>
        </p:nvPicPr>
        <p:blipFill>
          <a:blip r:embed="rId7" cstate="print"/>
          <a:stretch>
            <a:fillRect/>
          </a:stretch>
        </p:blipFill>
        <p:spPr>
          <a:xfrm>
            <a:off x="9369318" y="3004592"/>
            <a:ext cx="2533682" cy="1884239"/>
          </a:xfrm>
          <a:prstGeom prst="rect">
            <a:avLst/>
          </a:prstGeom>
        </p:spPr>
      </p:pic>
      <p:pic>
        <p:nvPicPr>
          <p:cNvPr id="15" name="図 14" descr="ラジオ.jpg"/>
          <p:cNvPicPr>
            <a:picLocks noChangeAspect="1"/>
          </p:cNvPicPr>
          <p:nvPr/>
        </p:nvPicPr>
        <p:blipFill>
          <a:blip r:embed="rId8" cstate="print"/>
          <a:stretch>
            <a:fillRect/>
          </a:stretch>
        </p:blipFill>
        <p:spPr>
          <a:xfrm>
            <a:off x="2037904" y="2284512"/>
            <a:ext cx="3755256" cy="3755256"/>
          </a:xfrm>
          <a:prstGeom prst="rect">
            <a:avLst/>
          </a:prstGeom>
        </p:spPr>
      </p:pic>
      <p:sp>
        <p:nvSpPr>
          <p:cNvPr id="1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53303" y="6442662"/>
            <a:ext cx="5265121" cy="1602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BIZ UDPゴシック" pitchFamily="50" charset="-128"/>
                <a:ea typeface="BIZ UDPゴシック" pitchFamily="50" charset="-128"/>
              </a:rPr>
              <a:t>●毎週木曜日</a:t>
            </a:r>
            <a:r>
              <a:rPr lang="en-US" altLang="ja-JP" sz="2400" dirty="0" smtClean="0">
                <a:latin typeface="BIZ UDPゴシック" pitchFamily="50" charset="-128"/>
                <a:ea typeface="BIZ UDPゴシック" pitchFamily="50" charset="-128"/>
              </a:rPr>
              <a:t>9</a:t>
            </a:r>
            <a:r>
              <a:rPr lang="ja-JP" altLang="en-US" sz="2400" dirty="0" smtClean="0">
                <a:latin typeface="BIZ UDPゴシック" pitchFamily="50" charset="-128"/>
                <a:ea typeface="BIZ UDPゴシック" pitchFamily="50" charset="-128"/>
              </a:rPr>
              <a:t>時</a:t>
            </a:r>
            <a:r>
              <a:rPr lang="en-US" altLang="ja-JP" sz="2400" dirty="0" smtClean="0">
                <a:latin typeface="BIZ UDPゴシック" pitchFamily="50" charset="-128"/>
                <a:ea typeface="BIZ UDPゴシック" pitchFamily="50" charset="-128"/>
              </a:rPr>
              <a:t>20</a:t>
            </a:r>
            <a:r>
              <a:rPr lang="ja-JP" altLang="en-US" sz="2400" dirty="0" smtClean="0">
                <a:latin typeface="BIZ UDPゴシック" pitchFamily="50" charset="-128"/>
                <a:ea typeface="BIZ UDPゴシック" pitchFamily="50" charset="-128"/>
              </a:rPr>
              <a:t>分～</a:t>
            </a:r>
            <a:endParaRPr lang="en-US" altLang="ja-JP" sz="24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稚内コミュニティ</a:t>
            </a:r>
            <a:r>
              <a:rPr lang="en-US" altLang="ja-JP" sz="2400" dirty="0" smtClean="0">
                <a:latin typeface="BIZ UDPゴシック" pitchFamily="50" charset="-128"/>
                <a:ea typeface="BIZ UDPゴシック" pitchFamily="50" charset="-128"/>
              </a:rPr>
              <a:t>FM</a:t>
            </a:r>
            <a:r>
              <a:rPr lang="ja-JP" altLang="en-US" sz="2400" dirty="0" smtClean="0">
                <a:latin typeface="BIZ UDPゴシック" pitchFamily="50" charset="-128"/>
                <a:ea typeface="BIZ UDPゴシック" pitchFamily="50" charset="-128"/>
              </a:rPr>
              <a:t>・</a:t>
            </a:r>
            <a:r>
              <a:rPr lang="en-US" altLang="ja-JP" sz="2400" dirty="0" smtClean="0">
                <a:latin typeface="BIZ UDPゴシック" pitchFamily="50" charset="-128"/>
                <a:ea typeface="BIZ UDPゴシック" pitchFamily="50" charset="-128"/>
              </a:rPr>
              <a:t>FM</a:t>
            </a:r>
            <a:r>
              <a:rPr lang="ja-JP" altLang="en-US" sz="2400" dirty="0" smtClean="0">
                <a:latin typeface="BIZ UDPゴシック" pitchFamily="50" charset="-128"/>
                <a:ea typeface="BIZ UDPゴシック" pitchFamily="50" charset="-128"/>
              </a:rPr>
              <a:t>わっぴ～</a:t>
            </a:r>
            <a:endParaRPr lang="en-US" altLang="ja-JP" sz="24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「おはよう利尻町」電話出演</a:t>
            </a:r>
            <a:endParaRPr sz="2400" dirty="0">
              <a:latin typeface="BIZ UDPゴシック" pitchFamily="50" charset="-128"/>
              <a:ea typeface="BIZ UDPゴシック" pitchFamily="50" charset="-128"/>
            </a:endParaRPr>
          </a:p>
        </p:txBody>
      </p:sp>
      <p:sp>
        <p:nvSpPr>
          <p:cNvPr id="17"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7510512" y="6501661"/>
            <a:ext cx="2664296" cy="2119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BIZ UDPゴシック" pitchFamily="50" charset="-128"/>
                <a:ea typeface="BIZ UDPゴシック" pitchFamily="50" charset="-128"/>
              </a:rPr>
              <a:t>●</a:t>
            </a:r>
            <a:r>
              <a:rPr lang="en-US" altLang="ja-JP" sz="2400" dirty="0" smtClean="0">
                <a:latin typeface="BIZ UDPゴシック" pitchFamily="50" charset="-128"/>
                <a:ea typeface="BIZ UDPゴシック" pitchFamily="50" charset="-128"/>
              </a:rPr>
              <a:t>SNS</a:t>
            </a:r>
          </a:p>
          <a:p>
            <a:r>
              <a:rPr lang="en-US" altLang="ja-JP" dirty="0" smtClean="0">
                <a:latin typeface="BIZ UDPゴシック" pitchFamily="50" charset="-128"/>
                <a:ea typeface="BIZ UDPゴシック" pitchFamily="50" charset="-128"/>
              </a:rPr>
              <a:t>Instagram</a:t>
            </a:r>
          </a:p>
          <a:p>
            <a:r>
              <a:rPr lang="en-US" altLang="ja-JP" dirty="0" smtClean="0">
                <a:latin typeface="BIZ UDPゴシック" pitchFamily="50" charset="-128"/>
                <a:ea typeface="BIZ UDPゴシック" pitchFamily="50" charset="-128"/>
              </a:rPr>
              <a:t>Facebook</a:t>
            </a:r>
          </a:p>
          <a:p>
            <a:r>
              <a:rPr lang="en-US" altLang="ja-JP" dirty="0" smtClean="0">
                <a:latin typeface="BIZ UDPゴシック" pitchFamily="50" charset="-128"/>
                <a:ea typeface="BIZ UDPゴシック" pitchFamily="50" charset="-128"/>
              </a:rPr>
              <a:t>Twitter</a:t>
            </a:r>
          </a:p>
          <a:p>
            <a:r>
              <a:rPr lang="en-US" altLang="ja-JP" dirty="0" smtClean="0">
                <a:latin typeface="BIZ UDPゴシック" pitchFamily="50" charset="-128"/>
                <a:ea typeface="BIZ UDPゴシック" pitchFamily="50" charset="-128"/>
              </a:rPr>
              <a:t>“@tsuginoba”</a:t>
            </a:r>
            <a:r>
              <a:rPr lang="ja-JP" altLang="en-US" dirty="0" smtClean="0">
                <a:latin typeface="BIZ UDPゴシック" pitchFamily="50" charset="-128"/>
                <a:ea typeface="BIZ UDPゴシック" pitchFamily="50" charset="-128"/>
              </a:rPr>
              <a:t>で検索</a:t>
            </a:r>
            <a:endParaRPr lang="en-US" altLang="ja-JP" dirty="0" smtClean="0">
              <a:latin typeface="BIZ UDPゴシック" pitchFamily="50" charset="-128"/>
              <a:ea typeface="BIZ UDPゴシック" pitchFamily="50"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jpg" descr="b.jpg"/>
          <p:cNvPicPr>
            <a:picLocks noChangeAspect="1"/>
          </p:cNvPicPr>
          <p:nvPr/>
        </p:nvPicPr>
        <p:blipFill>
          <a:blip r:embed="rId2" cstate="print">
            <a:extLst/>
          </a:blip>
          <a:srcRect t="2635" b="2635"/>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smtClean="0">
                <a:latin typeface="BIZ UDPゴシック" pitchFamily="50" charset="-128"/>
                <a:ea typeface="BIZ UDPゴシック" pitchFamily="50" charset="-128"/>
              </a:rPr>
              <a:t>来年度</a:t>
            </a:r>
            <a:r>
              <a:rPr lang="ja-JP" altLang="en-US" dirty="0" smtClean="0">
                <a:latin typeface="BIZ UDPゴシック" pitchFamily="50" charset="-128"/>
                <a:ea typeface="BIZ UDPゴシック" pitchFamily="50" charset="-128"/>
              </a:rPr>
              <a:t>に向けての活動</a:t>
            </a:r>
            <a:endParaRPr dirty="0">
              <a:latin typeface="BIZ UDPゴシック" pitchFamily="50" charset="-128"/>
              <a:ea typeface="BIZ UDPゴシック" pitchFamily="50" charset="-128"/>
            </a:endParaRPr>
          </a:p>
        </p:txBody>
      </p:sp>
      <p:sp>
        <p:nvSpPr>
          <p:cNvPr id="79"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pic>
        <p:nvPicPr>
          <p:cNvPr id="10" name="図 9" descr="sisetsugaikan_2.jpg"/>
          <p:cNvPicPr>
            <a:picLocks noChangeAspect="1"/>
          </p:cNvPicPr>
          <p:nvPr/>
        </p:nvPicPr>
        <p:blipFill>
          <a:blip r:embed="rId3" cstate="print"/>
          <a:stretch>
            <a:fillRect/>
          </a:stretch>
        </p:blipFill>
        <p:spPr>
          <a:xfrm>
            <a:off x="7316167" y="5452864"/>
            <a:ext cx="5184576" cy="3456384"/>
          </a:xfrm>
          <a:prstGeom prst="rect">
            <a:avLst/>
          </a:prstGeom>
        </p:spPr>
      </p:pic>
      <p:sp>
        <p:nvSpPr>
          <p:cNvPr id="12"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33848" y="5452864"/>
            <a:ext cx="4761065" cy="2119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BIZ UDPゴシック" pitchFamily="50" charset="-128"/>
                <a:ea typeface="BIZ UDPゴシック" pitchFamily="50" charset="-128"/>
              </a:rPr>
              <a:t>・情報発信</a:t>
            </a:r>
            <a:endParaRPr lang="en-US" altLang="ja-JP" sz="2400" dirty="0" smtClean="0">
              <a:latin typeface="BIZ UDPゴシック" pitchFamily="50" charset="-128"/>
              <a:ea typeface="BIZ UDPゴシック" pitchFamily="50" charset="-128"/>
            </a:endParaRPr>
          </a:p>
          <a:p>
            <a:r>
              <a:rPr lang="en-US" altLang="ja-JP" sz="2400" dirty="0" smtClean="0">
                <a:latin typeface="BIZ UDPゴシック" pitchFamily="50" charset="-128"/>
                <a:ea typeface="BIZ UDPゴシック" pitchFamily="50" charset="-128"/>
              </a:rPr>
              <a:t>SNS</a:t>
            </a:r>
            <a:r>
              <a:rPr lang="ja-JP" altLang="en-US" sz="2400" dirty="0" smtClean="0">
                <a:latin typeface="BIZ UDPゴシック" pitchFamily="50" charset="-128"/>
                <a:ea typeface="BIZ UDPゴシック" pitchFamily="50" charset="-128"/>
              </a:rPr>
              <a:t>やラジオにとどまらず、様々なメディアなど機会があれば情報発信してみたいと思います。</a:t>
            </a:r>
            <a:endParaRPr sz="2400" dirty="0">
              <a:latin typeface="BIZ UDPゴシック" pitchFamily="50" charset="-128"/>
              <a:ea typeface="BIZ UDPゴシック" pitchFamily="50" charset="-128"/>
            </a:endParaRPr>
          </a:p>
        </p:txBody>
      </p:sp>
      <p:sp>
        <p:nvSpPr>
          <p:cNvPr id="13"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33848" y="2691741"/>
            <a:ext cx="10009112" cy="1602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BIZ UDPゴシック" pitchFamily="50" charset="-128"/>
                <a:ea typeface="BIZ UDPゴシック" pitchFamily="50" charset="-128"/>
              </a:rPr>
              <a:t>・相談業務</a:t>
            </a:r>
            <a:endParaRPr lang="en-US" altLang="ja-JP" sz="2400" dirty="0" smtClean="0">
              <a:latin typeface="BIZ UDPゴシック" pitchFamily="50" charset="-128"/>
              <a:ea typeface="BIZ UDPゴシック" pitchFamily="50" charset="-128"/>
            </a:endParaRPr>
          </a:p>
          <a:p>
            <a:r>
              <a:rPr lang="ja-JP" altLang="en-US" sz="2400" dirty="0" smtClean="0">
                <a:latin typeface="BIZ UDPゴシック" pitchFamily="50" charset="-128"/>
                <a:ea typeface="BIZ UDPゴシック" pitchFamily="50" charset="-128"/>
              </a:rPr>
              <a:t>相談者の方に寄り添った定住や移住、空き家バンクの相談をしていただけるように、居</a:t>
            </a:r>
            <a:r>
              <a:rPr lang="ja-JP" altLang="en-US" sz="2400" dirty="0" smtClean="0">
                <a:latin typeface="BIZ UDPゴシック" pitchFamily="50" charset="-128"/>
                <a:ea typeface="BIZ UDPゴシック" pitchFamily="50" charset="-128"/>
              </a:rPr>
              <a:t>心地よく過ごせる空間を提</a:t>
            </a:r>
            <a:r>
              <a:rPr lang="ja-JP" altLang="en-US" sz="2400" dirty="0" smtClean="0">
                <a:latin typeface="BIZ UDPゴシック" pitchFamily="50" charset="-128"/>
                <a:ea typeface="BIZ UDPゴシック" pitchFamily="50" charset="-128"/>
              </a:rPr>
              <a:t>供</a:t>
            </a:r>
            <a:r>
              <a:rPr lang="ja-JP" altLang="en-US" sz="2400" dirty="0" smtClean="0">
                <a:latin typeface="BIZ UDPゴシック" pitchFamily="50" charset="-128"/>
                <a:ea typeface="BIZ UDPゴシック" pitchFamily="50" charset="-128"/>
              </a:rPr>
              <a:t>していきた</a:t>
            </a:r>
            <a:r>
              <a:rPr lang="ja-JP" altLang="en-US" sz="2400" dirty="0" smtClean="0">
                <a:latin typeface="BIZ UDPゴシック" pitchFamily="50" charset="-128"/>
                <a:ea typeface="BIZ UDPゴシック" pitchFamily="50" charset="-128"/>
              </a:rPr>
              <a:t>いです。</a:t>
            </a:r>
            <a:endParaRPr sz="2400" dirty="0">
              <a:latin typeface="BIZ UDPゴシック" pitchFamily="50" charset="-128"/>
              <a:ea typeface="BIZ UDPゴシック" pitchFamily="50" charset="-128"/>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5797</TotalTime>
  <Words>337</Words>
  <Application>Microsoft Office PowerPoint</Application>
  <PresentationFormat>ユーザー設定</PresentationFormat>
  <Paragraphs>51</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White</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高木 啓子</dc:creator>
  <cp:lastModifiedBy>高木 啓子</cp:lastModifiedBy>
  <cp:revision>40</cp:revision>
  <dcterms:modified xsi:type="dcterms:W3CDTF">2022-02-28T03:07:00Z</dcterms:modified>
</cp:coreProperties>
</file>