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57" r:id="rId3"/>
    <p:sldId id="259" r:id="rId4"/>
    <p:sldId id="258" r:id="rId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日詰 彩夏" initials="日詰" lastIdx="1" clrIdx="0">
    <p:extLst>
      <p:ext uri="{19B8F6BF-5375-455C-9EA6-DF929625EA0E}">
        <p15:presenceInfo xmlns:p15="http://schemas.microsoft.com/office/powerpoint/2012/main" userId="bb56c4c044970c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a:fontRef idx="minor">
          <a:srgbClr val="000000"/>
        </a:fontRef>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14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 name="Shape 51"/>
          <p:cNvSpPr>
            <a:spLocks noGrp="1" noRot="1" noChangeAspect="1"/>
          </p:cNvSpPr>
          <p:nvPr>
            <p:ph type="sldImg"/>
          </p:nvPr>
        </p:nvSpPr>
        <p:spPr>
          <a:xfrm>
            <a:off x="1143000" y="685800"/>
            <a:ext cx="4572000" cy="3429000"/>
          </a:xfrm>
          <a:prstGeom prst="rect">
            <a:avLst/>
          </a:prstGeom>
        </p:spPr>
        <p:txBody>
          <a:bodyPr/>
          <a:lstStyle/>
          <a:p>
            <a:endParaRPr/>
          </a:p>
        </p:txBody>
      </p:sp>
      <p:sp>
        <p:nvSpPr>
          <p:cNvPr id="52" name="Shape 5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defTabSz="457200" latinLnBrk="0">
      <a:defRPr sz="2200">
        <a:latin typeface="Lucida Grande"/>
        <a:ea typeface="Lucida Grande"/>
        <a:cs typeface="Lucida Grande"/>
        <a:sym typeface="Lucida Grande"/>
      </a:defRPr>
    </a:lvl2pPr>
    <a:lvl3pPr defTabSz="457200" latinLnBrk="0">
      <a:defRPr sz="2200">
        <a:latin typeface="Lucida Grande"/>
        <a:ea typeface="Lucida Grande"/>
        <a:cs typeface="Lucida Grande"/>
        <a:sym typeface="Lucida Grande"/>
      </a:defRPr>
    </a:lvl3pPr>
    <a:lvl4pPr defTabSz="457200" latinLnBrk="0">
      <a:defRPr sz="2200">
        <a:latin typeface="Lucida Grande"/>
        <a:ea typeface="Lucida Grande"/>
        <a:cs typeface="Lucida Grande"/>
        <a:sym typeface="Lucida Grande"/>
      </a:defRPr>
    </a:lvl4pPr>
    <a:lvl5pPr defTabSz="457200" latinLnBrk="0">
      <a:defRPr sz="2200">
        <a:latin typeface="Lucida Grande"/>
        <a:ea typeface="Lucida Grande"/>
        <a:cs typeface="Lucida Grande"/>
        <a:sym typeface="Lucida Grande"/>
      </a:defRPr>
    </a:lvl5pPr>
    <a:lvl6pPr defTabSz="457200" latinLnBrk="0">
      <a:defRPr sz="2200">
        <a:latin typeface="Lucida Grande"/>
        <a:ea typeface="Lucida Grande"/>
        <a:cs typeface="Lucida Grande"/>
        <a:sym typeface="Lucida Grande"/>
      </a:defRPr>
    </a:lvl6pPr>
    <a:lvl7pPr defTabSz="457200" latinLnBrk="0">
      <a:defRPr sz="2200">
        <a:latin typeface="Lucida Grande"/>
        <a:ea typeface="Lucida Grande"/>
        <a:cs typeface="Lucida Grande"/>
        <a:sym typeface="Lucida Grande"/>
      </a:defRPr>
    </a:lvl7pPr>
    <a:lvl8pPr defTabSz="457200" latinLnBrk="0">
      <a:defRPr sz="2200">
        <a:latin typeface="Lucida Grande"/>
        <a:ea typeface="Lucida Grande"/>
        <a:cs typeface="Lucida Grande"/>
        <a:sym typeface="Lucida Grande"/>
      </a:defRPr>
    </a:lvl8pPr>
    <a:lvl9pPr defTabSz="457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amp;サブタイトル">
    <p:spTree>
      <p:nvGrpSpPr>
        <p:cNvPr id="1" name=""/>
        <p:cNvGrpSpPr/>
        <p:nvPr/>
      </p:nvGrpSpPr>
      <p:grpSpPr>
        <a:xfrm>
          <a:off x="0" y="0"/>
          <a:ext cx="0" cy="0"/>
          <a:chOff x="0" y="0"/>
          <a:chExt cx="0" cy="0"/>
        </a:xfrm>
      </p:grpSpPr>
      <p:sp>
        <p:nvSpPr>
          <p:cNvPr id="6" name="タイトルテキスト"/>
          <p:cNvSpPr txBox="1">
            <a:spLocks noGrp="1"/>
          </p:cNvSpPr>
          <p:nvPr>
            <p:ph type="title"/>
          </p:nvPr>
        </p:nvSpPr>
        <p:spPr>
          <a:xfrm>
            <a:off x="1270000" y="1638300"/>
            <a:ext cx="10464800" cy="3302000"/>
          </a:xfrm>
          <a:prstGeom prst="rect">
            <a:avLst/>
          </a:prstGeom>
        </p:spPr>
        <p:txBody>
          <a:bodyPr anchor="b"/>
          <a:lstStyle/>
          <a:p>
            <a:r>
              <a:t>タイトルテキスト</a:t>
            </a:r>
          </a:p>
        </p:txBody>
      </p:sp>
      <p:sp>
        <p:nvSpPr>
          <p:cNvPr id="7" name="本文レベル1…"/>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8" name="スライド番号"/>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43" name="四角形"/>
          <p:cNvSpPr txBox="1">
            <a:spLocks noGrp="1"/>
          </p:cNvSpPr>
          <p:nvPr>
            <p:ph type="body" sz="quarter" idx="13"/>
          </p:nvPr>
        </p:nvSpPr>
        <p:spPr>
          <a:xfrm>
            <a:off x="1270000" y="4267200"/>
            <a:ext cx="10464800" cy="609600"/>
          </a:xfrm>
          <a:prstGeom prst="rect">
            <a:avLst/>
          </a:prstGeom>
        </p:spPr>
        <p:txBody>
          <a:bodyPr>
            <a:noAutofit/>
          </a:bodyPr>
          <a:lstStyle>
            <a:lvl1pPr marL="0" indent="0" algn="ctr">
              <a:spcBef>
                <a:spcPts val="0"/>
              </a:spcBef>
              <a:buSzTx/>
              <a:buNone/>
              <a:defRPr sz="3400"/>
            </a:lvl1pPr>
          </a:lstStyle>
          <a:p>
            <a:r>
              <a:t> </a:t>
            </a:r>
          </a:p>
        </p:txBody>
      </p:sp>
      <p:sp>
        <p:nvSpPr>
          <p:cNvPr id="44" name="本文レベル1…"/>
          <p:cNvSpPr txBox="1">
            <a:spLocks noGrp="1"/>
          </p:cNvSpPr>
          <p:nvPr>
            <p:ph type="body" sz="quarter" idx="1"/>
          </p:nvPr>
        </p:nvSpPr>
        <p:spPr>
          <a:xfrm>
            <a:off x="1270000" y="6362700"/>
            <a:ext cx="10464800" cy="457200"/>
          </a:xfrm>
          <a:prstGeom prst="rect">
            <a:avLst/>
          </a:prstGeom>
        </p:spPr>
        <p:txBody>
          <a:bodyPr anchor="t"/>
          <a:lstStyle>
            <a:lvl1pPr marL="0" indent="0" algn="ctr">
              <a:spcBef>
                <a:spcPts val="0"/>
              </a:spcBef>
              <a:buSzTx/>
              <a:buNone/>
              <a:defRPr sz="2400"/>
            </a:lvl1pPr>
            <a:lvl2pPr marL="777875" indent="-333375" algn="ctr">
              <a:spcBef>
                <a:spcPts val="0"/>
              </a:spcBef>
              <a:defRPr sz="2400"/>
            </a:lvl2pPr>
            <a:lvl3pPr marL="1222375" indent="-333375" algn="ctr">
              <a:spcBef>
                <a:spcPts val="0"/>
              </a:spcBef>
              <a:defRPr sz="2400"/>
            </a:lvl3pPr>
            <a:lvl4pPr marL="1666875" indent="-333375" algn="ctr">
              <a:spcBef>
                <a:spcPts val="0"/>
              </a:spcBef>
              <a:defRPr sz="2400"/>
            </a:lvl4pPr>
            <a:lvl5pPr marL="2111375" indent="-333375" algn="ctr">
              <a:spcBef>
                <a:spcPts val="0"/>
              </a:spcBef>
              <a:defRPr sz="2400"/>
            </a:lvl5pPr>
          </a:lstStyle>
          <a:p>
            <a:r>
              <a:t>本文レベル1</a:t>
            </a:r>
          </a:p>
          <a:p>
            <a:pPr lvl="1"/>
            <a:r>
              <a:t>本文レベル2</a:t>
            </a:r>
          </a:p>
          <a:p>
            <a:pPr lvl="2"/>
            <a:r>
              <a:t>本文レベル3</a:t>
            </a:r>
          </a:p>
          <a:p>
            <a:pPr lvl="3"/>
            <a:r>
              <a:t>本文レベル4</a:t>
            </a:r>
          </a:p>
          <a:p>
            <a:pPr lvl="4"/>
            <a:r>
              <a:t>本文レベル5</a:t>
            </a:r>
          </a:p>
        </p:txBody>
      </p:sp>
      <p:sp>
        <p:nvSpPr>
          <p:cNvPr id="4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47" name="イメージ"/>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4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5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画像（横長）">
    <p:spTree>
      <p:nvGrpSpPr>
        <p:cNvPr id="1" name=""/>
        <p:cNvGrpSpPr/>
        <p:nvPr/>
      </p:nvGrpSpPr>
      <p:grpSpPr>
        <a:xfrm>
          <a:off x="0" y="0"/>
          <a:ext cx="0" cy="0"/>
          <a:chOff x="0" y="0"/>
          <a:chExt cx="0" cy="0"/>
        </a:xfrm>
      </p:grpSpPr>
      <p:sp>
        <p:nvSpPr>
          <p:cNvPr id="10" name="イメージ"/>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11" name="タイトルテキスト"/>
          <p:cNvSpPr txBox="1">
            <a:spLocks noGrp="1"/>
          </p:cNvSpPr>
          <p:nvPr>
            <p:ph type="title"/>
          </p:nvPr>
        </p:nvSpPr>
        <p:spPr>
          <a:xfrm>
            <a:off x="1270000" y="6718300"/>
            <a:ext cx="10464800" cy="1422400"/>
          </a:xfrm>
          <a:prstGeom prst="rect">
            <a:avLst/>
          </a:prstGeom>
        </p:spPr>
        <p:txBody>
          <a:bodyPr anchor="b"/>
          <a:lstStyle/>
          <a:p>
            <a:r>
              <a:t>タイトルテキスト</a:t>
            </a:r>
          </a:p>
        </p:txBody>
      </p:sp>
      <p:sp>
        <p:nvSpPr>
          <p:cNvPr id="12" name="本文レベル1…"/>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1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15" name="タイトルテキスト"/>
          <p:cNvSpPr txBox="1">
            <a:spLocks noGrp="1"/>
          </p:cNvSpPr>
          <p:nvPr>
            <p:ph type="title"/>
          </p:nvPr>
        </p:nvSpPr>
        <p:spPr>
          <a:xfrm>
            <a:off x="1270000" y="3225800"/>
            <a:ext cx="10464800" cy="3302000"/>
          </a:xfrm>
          <a:prstGeom prst="rect">
            <a:avLst/>
          </a:prstGeom>
        </p:spPr>
        <p:txBody>
          <a:bodyPr/>
          <a:lstStyle/>
          <a:p>
            <a:r>
              <a:t>タイトルテキスト</a:t>
            </a:r>
          </a:p>
        </p:txBody>
      </p:sp>
      <p:sp>
        <p:nvSpPr>
          <p:cNvPr id="1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18" name="イメージ"/>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19" name="タイトルテキスト"/>
          <p:cNvSpPr txBox="1">
            <a:spLocks noGrp="1"/>
          </p:cNvSpPr>
          <p:nvPr>
            <p:ph type="title"/>
          </p:nvPr>
        </p:nvSpPr>
        <p:spPr>
          <a:xfrm>
            <a:off x="952500" y="635000"/>
            <a:ext cx="5334000" cy="3987800"/>
          </a:xfrm>
          <a:prstGeom prst="rect">
            <a:avLst/>
          </a:prstGeom>
        </p:spPr>
        <p:txBody>
          <a:bodyPr anchor="b"/>
          <a:lstStyle>
            <a:lvl1pPr>
              <a:defRPr sz="6000"/>
            </a:lvl1pPr>
          </a:lstStyle>
          <a:p>
            <a:r>
              <a:t>タイトルテキスト</a:t>
            </a:r>
          </a:p>
        </p:txBody>
      </p:sp>
      <p:sp>
        <p:nvSpPr>
          <p:cNvPr id="20" name="本文レベル1…"/>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2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23" name="タイトルテキスト"/>
          <p:cNvSpPr txBox="1">
            <a:spLocks noGrp="1"/>
          </p:cNvSpPr>
          <p:nvPr>
            <p:ph type="title"/>
          </p:nvPr>
        </p:nvSpPr>
        <p:spPr>
          <a:prstGeom prst="rect">
            <a:avLst/>
          </a:prstGeom>
        </p:spPr>
        <p:txBody>
          <a:bodyPr/>
          <a:lstStyle/>
          <a:p>
            <a:r>
              <a:t>タイトルテキスト</a:t>
            </a:r>
          </a:p>
        </p:txBody>
      </p:sp>
      <p:sp>
        <p:nvSpPr>
          <p:cNvPr id="2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26" name="タイトルテキスト"/>
          <p:cNvSpPr txBox="1">
            <a:spLocks noGrp="1"/>
          </p:cNvSpPr>
          <p:nvPr>
            <p:ph type="title"/>
          </p:nvPr>
        </p:nvSpPr>
        <p:spPr>
          <a:prstGeom prst="rect">
            <a:avLst/>
          </a:prstGeom>
        </p:spPr>
        <p:txBody>
          <a:bodyPr/>
          <a:lstStyle/>
          <a:p>
            <a:r>
              <a:t>タイトルテキスト</a:t>
            </a:r>
          </a:p>
        </p:txBody>
      </p:sp>
      <p:sp>
        <p:nvSpPr>
          <p:cNvPr id="27"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2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30" name="イメージ"/>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31" name="タイトルテキスト"/>
          <p:cNvSpPr txBox="1">
            <a:spLocks noGrp="1"/>
          </p:cNvSpPr>
          <p:nvPr>
            <p:ph type="title"/>
          </p:nvPr>
        </p:nvSpPr>
        <p:spPr>
          <a:prstGeom prst="rect">
            <a:avLst/>
          </a:prstGeom>
        </p:spPr>
        <p:txBody>
          <a:bodyPr/>
          <a:lstStyle/>
          <a:p>
            <a:r>
              <a:t>タイトルテキスト</a:t>
            </a:r>
          </a:p>
        </p:txBody>
      </p:sp>
      <p:sp>
        <p:nvSpPr>
          <p:cNvPr id="32" name="本文レベル1…"/>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本文レベル1</a:t>
            </a:r>
          </a:p>
          <a:p>
            <a:pPr lvl="1"/>
            <a:r>
              <a:t>本文レベル2</a:t>
            </a:r>
          </a:p>
          <a:p>
            <a:pPr lvl="2"/>
            <a:r>
              <a:t>本文レベル3</a:t>
            </a:r>
          </a:p>
          <a:p>
            <a:pPr lvl="3"/>
            <a:r>
              <a:t>本文レベル4</a:t>
            </a:r>
          </a:p>
          <a:p>
            <a:pPr lvl="4"/>
            <a:r>
              <a:t>本文レベル5</a:t>
            </a:r>
          </a:p>
        </p:txBody>
      </p:sp>
      <p:sp>
        <p:nvSpPr>
          <p:cNvPr id="33" name="スライド番号"/>
          <p:cNvSpPr txBox="1">
            <a:spLocks noGrp="1"/>
          </p:cNvSpPr>
          <p:nvPr>
            <p:ph type="sldNum" sz="quarter" idx="2"/>
          </p:nvPr>
        </p:nvSpPr>
        <p:spPr>
          <a:xfrm>
            <a:off x="6308360" y="9296400"/>
            <a:ext cx="381306" cy="304800"/>
          </a:xfrm>
          <a:prstGeom prst="rect">
            <a:avLst/>
          </a:prstGeom>
        </p:spPr>
        <p:txBody>
          <a:bodyPr/>
          <a:lstStyle>
            <a:lvl1pPr>
              <a:defRPr>
                <a:latin typeface="+mn-lt"/>
                <a:ea typeface="+mn-ea"/>
                <a:cs typeface="+mn-cs"/>
                <a:sym typeface="ヒラギノ角ゴ ProN W3"/>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35" name="本文レベル1…"/>
          <p:cNvSpPr txBox="1">
            <a:spLocks noGrp="1"/>
          </p:cNvSpPr>
          <p:nvPr>
            <p:ph type="body" idx="1"/>
          </p:nvPr>
        </p:nvSpPr>
        <p:spPr>
          <a:xfrm>
            <a:off x="952500" y="1270000"/>
            <a:ext cx="11099800" cy="7213600"/>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3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38" name="イメージ"/>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39" name="イメージ"/>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40" name="イメージ"/>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4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テキスト"/>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タイトルテキスト</a:t>
            </a:r>
          </a:p>
        </p:txBody>
      </p:sp>
      <p:sp>
        <p:nvSpPr>
          <p:cNvPr id="3" name="本文レベル1…"/>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本文レベル1</a:t>
            </a:r>
          </a:p>
          <a:p>
            <a:pPr lvl="1"/>
            <a:r>
              <a:t>本文レベル2</a:t>
            </a:r>
          </a:p>
          <a:p>
            <a:pPr lvl="2"/>
            <a:r>
              <a:t>本文レベル3</a:t>
            </a:r>
          </a:p>
          <a:p>
            <a:pPr lvl="3"/>
            <a:r>
              <a:t>本文レベル4</a:t>
            </a:r>
          </a:p>
          <a:p>
            <a:pPr lvl="4"/>
            <a:r>
              <a:t>本文レベル5</a:t>
            </a:r>
          </a:p>
        </p:txBody>
      </p:sp>
      <p:sp>
        <p:nvSpPr>
          <p:cNvPr id="4" name="スライド番号"/>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利尻町協力隊パワポテンプレ_2_アートボード 1 のコピー 3.jpg" descr="利尻町協力隊パワポテンプレ_2_アートボード 1 のコピー 3.jpg"/>
          <p:cNvPicPr>
            <a:picLocks noChangeAspect="1"/>
          </p:cNvPicPr>
          <p:nvPr/>
        </p:nvPicPr>
        <p:blipFill>
          <a:blip r:embed="rId2"/>
          <a:srcRect t="2648" b="2648"/>
          <a:stretch>
            <a:fillRect/>
          </a:stretch>
        </p:blipFill>
        <p:spPr>
          <a:xfrm>
            <a:off x="-301578" y="-39586"/>
            <a:ext cx="13607956" cy="9700421"/>
          </a:xfrm>
          <a:prstGeom prst="rect">
            <a:avLst/>
          </a:prstGeom>
          <a:ln w="12700">
            <a:miter lim="400000"/>
          </a:ln>
        </p:spPr>
      </p:pic>
      <p:sp>
        <p:nvSpPr>
          <p:cNvPr id="55" name="出身：…"/>
          <p:cNvSpPr txBox="1"/>
          <p:nvPr/>
        </p:nvSpPr>
        <p:spPr>
          <a:xfrm>
            <a:off x="2013234" y="2890040"/>
            <a:ext cx="4723613" cy="3765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just" defTabSz="457200">
              <a:defRPr sz="1800">
                <a:latin typeface="ヒラギノ角ゴ ProN W6"/>
                <a:ea typeface="ヒラギノ角ゴ ProN W6"/>
                <a:cs typeface="ヒラギノ角ゴ ProN W6"/>
                <a:sym typeface="ヒラギノ角ゴ ProN W6"/>
              </a:defRPr>
            </a:pPr>
            <a:r>
              <a:rPr sz="2000" dirty="0" err="1"/>
              <a:t>出身</a:t>
            </a:r>
            <a:r>
              <a:rPr sz="2000" dirty="0"/>
              <a:t>：</a:t>
            </a:r>
            <a:r>
              <a:rPr lang="zh-CN" altLang="en-US" sz="2000" dirty="0"/>
              <a:t>北海道稚内市</a:t>
            </a:r>
          </a:p>
          <a:p>
            <a:pPr algn="just" defTabSz="457200">
              <a:defRPr sz="1800">
                <a:latin typeface="ヒラギノ角ゴ ProN W6"/>
                <a:ea typeface="ヒラギノ角ゴ ProN W6"/>
                <a:cs typeface="ヒラギノ角ゴ ProN W6"/>
                <a:sym typeface="ヒラギノ角ゴ ProN W6"/>
              </a:defRPr>
            </a:pPr>
            <a:endParaRPr lang="en-US" sz="2000" dirty="0"/>
          </a:p>
          <a:p>
            <a:pPr algn="just" defTabSz="457200">
              <a:defRPr sz="1800">
                <a:latin typeface="ヒラギノ角ゴ ProN W6"/>
                <a:ea typeface="ヒラギノ角ゴ ProN W6"/>
                <a:cs typeface="ヒラギノ角ゴ ProN W6"/>
                <a:sym typeface="ヒラギノ角ゴ ProN W6"/>
              </a:defRPr>
            </a:pPr>
            <a:endParaRPr sz="2000" dirty="0"/>
          </a:p>
          <a:p>
            <a:pPr algn="just" defTabSz="457200">
              <a:defRPr>
                <a:latin typeface="ヒラギノ角ゴ ProN W6"/>
                <a:ea typeface="ヒラギノ角ゴ ProN W6"/>
                <a:cs typeface="ヒラギノ角ゴ ProN W6"/>
                <a:sym typeface="ヒラギノ角ゴ ProN W6"/>
              </a:defRPr>
            </a:pPr>
            <a:r>
              <a:rPr sz="2000" dirty="0" err="1"/>
              <a:t>活動場所</a:t>
            </a:r>
            <a:r>
              <a:rPr sz="2000" dirty="0"/>
              <a:t>：</a:t>
            </a:r>
            <a:r>
              <a:rPr lang="ja-JP" altLang="en-US" sz="2000" dirty="0"/>
              <a:t>利尻町公営塾</a:t>
            </a:r>
            <a:endParaRPr lang="en-US" altLang="ja-JP" sz="2000" dirty="0"/>
          </a:p>
          <a:p>
            <a:pPr algn="just" defTabSz="457200">
              <a:defRPr>
                <a:latin typeface="ヒラギノ角ゴ ProN W6"/>
                <a:ea typeface="ヒラギノ角ゴ ProN W6"/>
                <a:cs typeface="ヒラギノ角ゴ ProN W6"/>
                <a:sym typeface="ヒラギノ角ゴ ProN W6"/>
              </a:defRPr>
            </a:pPr>
            <a:r>
              <a:rPr lang="ja-JP" altLang="en-US" sz="2000" dirty="0"/>
              <a:t>まなび</a:t>
            </a:r>
            <a:r>
              <a:rPr lang="en-US" altLang="ja-JP" sz="2000" dirty="0" err="1"/>
              <a:t>caféRi-shi</a:t>
            </a:r>
            <a:endParaRPr lang="en-US" sz="2000" dirty="0"/>
          </a:p>
          <a:p>
            <a:pPr algn="just" defTabSz="457200">
              <a:defRPr sz="1800">
                <a:latin typeface="ヒラギノ角ゴ ProN W6"/>
                <a:ea typeface="ヒラギノ角ゴ ProN W6"/>
                <a:cs typeface="ヒラギノ角ゴ ProN W6"/>
                <a:sym typeface="ヒラギノ角ゴ ProN W6"/>
              </a:defRPr>
            </a:pPr>
            <a:endParaRPr lang="en-US" sz="2000" dirty="0"/>
          </a:p>
          <a:p>
            <a:pPr algn="just" defTabSz="457200">
              <a:defRPr sz="1800">
                <a:latin typeface="ヒラギノ角ゴ ProN W6"/>
                <a:ea typeface="ヒラギノ角ゴ ProN W6"/>
                <a:cs typeface="ヒラギノ角ゴ ProN W6"/>
                <a:sym typeface="ヒラギノ角ゴ ProN W6"/>
              </a:defRPr>
            </a:pPr>
            <a:endParaRPr sz="2000" dirty="0"/>
          </a:p>
          <a:p>
            <a:pPr algn="just" defTabSz="457200">
              <a:defRPr sz="1800">
                <a:latin typeface="ヒラギノ角ゴ ProN W6"/>
                <a:ea typeface="ヒラギノ角ゴ ProN W6"/>
                <a:cs typeface="ヒラギノ角ゴ ProN W6"/>
                <a:sym typeface="ヒラギノ角ゴ ProN W6"/>
              </a:defRPr>
            </a:pPr>
            <a:r>
              <a:rPr sz="2000" dirty="0" err="1"/>
              <a:t>活動内容</a:t>
            </a:r>
            <a:r>
              <a:rPr sz="2000" dirty="0"/>
              <a:t>：</a:t>
            </a:r>
            <a:r>
              <a:rPr lang="ja-JP" altLang="en-US" sz="2000" dirty="0"/>
              <a:t>公営塾業務</a:t>
            </a:r>
            <a:endParaRPr lang="en-US" altLang="ja-JP" sz="2000" dirty="0"/>
          </a:p>
          <a:p>
            <a:pPr algn="just" defTabSz="457200">
              <a:defRPr sz="1800">
                <a:latin typeface="ヒラギノ角ゴ ProN W6"/>
                <a:ea typeface="ヒラギノ角ゴ ProN W6"/>
                <a:cs typeface="ヒラギノ角ゴ ProN W6"/>
                <a:sym typeface="ヒラギノ角ゴ ProN W6"/>
              </a:defRPr>
            </a:pPr>
            <a:endParaRPr lang="en-US" sz="2000" dirty="0"/>
          </a:p>
          <a:p>
            <a:pPr algn="just" defTabSz="457200">
              <a:defRPr sz="1800">
                <a:latin typeface="ヒラギノ角ゴ ProN W6"/>
                <a:ea typeface="ヒラギノ角ゴ ProN W6"/>
                <a:cs typeface="ヒラギノ角ゴ ProN W6"/>
                <a:sym typeface="ヒラギノ角ゴ ProN W6"/>
              </a:defRPr>
            </a:pPr>
            <a:endParaRPr sz="2000" dirty="0"/>
          </a:p>
          <a:p>
            <a:pPr algn="just" defTabSz="457200">
              <a:defRPr sz="1800">
                <a:latin typeface="ヒラギノ角ゴ ProN W6"/>
                <a:ea typeface="ヒラギノ角ゴ ProN W6"/>
                <a:cs typeface="ヒラギノ角ゴ ProN W6"/>
                <a:sym typeface="ヒラギノ角ゴ ProN W6"/>
              </a:defRPr>
            </a:pPr>
            <a:r>
              <a:rPr sz="2000" dirty="0"/>
              <a:t>任期：</a:t>
            </a:r>
            <a:r>
              <a:rPr lang="en-US" altLang="ja-JP" sz="2000" dirty="0"/>
              <a:t>2022</a:t>
            </a:r>
            <a:r>
              <a:rPr lang="ja-JP" altLang="en-US" sz="2000" dirty="0"/>
              <a:t>年</a:t>
            </a:r>
            <a:r>
              <a:rPr lang="en-US" altLang="ja-JP" sz="2000" dirty="0"/>
              <a:t>3</a:t>
            </a:r>
            <a:r>
              <a:rPr lang="ja-JP" altLang="en-US" sz="2000" dirty="0"/>
              <a:t>月末まで</a:t>
            </a:r>
            <a:r>
              <a:rPr lang="en-US" altLang="ja-JP" sz="2000" dirty="0"/>
              <a:t>(2</a:t>
            </a:r>
            <a:r>
              <a:rPr lang="ja-JP" altLang="en-US" sz="2000" dirty="0"/>
              <a:t>年目</a:t>
            </a:r>
            <a:r>
              <a:rPr lang="en-US" altLang="ja-JP" sz="2000" dirty="0"/>
              <a:t>)</a:t>
            </a:r>
            <a:endParaRPr lang="ja-JP" altLang="en-US" sz="2000" dirty="0"/>
          </a:p>
          <a:p>
            <a:pPr algn="r" defTabSz="457200">
              <a:defRPr sz="1800">
                <a:latin typeface="ヒラギノ角ゴ ProN W6"/>
                <a:ea typeface="ヒラギノ角ゴ ProN W6"/>
                <a:cs typeface="ヒラギノ角ゴ ProN W6"/>
                <a:sym typeface="ヒラギノ角ゴ ProN W6"/>
              </a:defRPr>
            </a:pPr>
            <a:endParaRPr dirty="0"/>
          </a:p>
        </p:txBody>
      </p:sp>
      <p:sp>
        <p:nvSpPr>
          <p:cNvPr id="57" name="りしりん"/>
          <p:cNvSpPr txBox="1"/>
          <p:nvPr/>
        </p:nvSpPr>
        <p:spPr>
          <a:xfrm>
            <a:off x="787428" y="661255"/>
            <a:ext cx="3587613" cy="64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rPr lang="ja-JP" altLang="en-US" dirty="0"/>
              <a:t>日詰彩夏</a:t>
            </a:r>
            <a:endParaRPr dirty="0"/>
          </a:p>
        </p:txBody>
      </p:sp>
      <p:sp>
        <p:nvSpPr>
          <p:cNvPr id="58" name="地域おこし協力隊…"/>
          <p:cNvSpPr txBox="1"/>
          <p:nvPr/>
        </p:nvSpPr>
        <p:spPr>
          <a:xfrm>
            <a:off x="10549154" y="1146760"/>
            <a:ext cx="2246305"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defTabSz="457200">
              <a:lnSpc>
                <a:spcPct val="80000"/>
              </a:lnSpc>
              <a:defRPr sz="1700"/>
            </a:pPr>
            <a:r>
              <a:rPr dirty="0" err="1"/>
              <a:t>地域おこし協力隊</a:t>
            </a:r>
            <a:endParaRPr dirty="0"/>
          </a:p>
          <a:p>
            <a:pPr algn="r" defTabSz="457200">
              <a:lnSpc>
                <a:spcPct val="80000"/>
              </a:lnSpc>
              <a:defRPr sz="1700"/>
            </a:pPr>
            <a:r>
              <a:rPr dirty="0" err="1"/>
              <a:t>発表資料</a:t>
            </a:r>
            <a:endParaRPr dirty="0"/>
          </a:p>
        </p:txBody>
      </p:sp>
      <p:sp>
        <p:nvSpPr>
          <p:cNvPr id="59" name="北海道 利尻町"/>
          <p:cNvSpPr txBox="1"/>
          <p:nvPr/>
        </p:nvSpPr>
        <p:spPr>
          <a:xfrm>
            <a:off x="10286572" y="446500"/>
            <a:ext cx="2508887" cy="450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defTabSz="457200">
              <a:lnSpc>
                <a:spcPct val="300000"/>
              </a:lnSpc>
              <a:defRPr sz="2700"/>
            </a:lvl1pPr>
          </a:lstStyle>
          <a:p>
            <a:r>
              <a:rPr dirty="0" err="1"/>
              <a:t>北海道</a:t>
            </a:r>
            <a:r>
              <a:rPr dirty="0"/>
              <a:t> </a:t>
            </a:r>
            <a:r>
              <a:rPr dirty="0" err="1"/>
              <a:t>利尻町</a:t>
            </a:r>
            <a:endParaRPr dirty="0"/>
          </a:p>
        </p:txBody>
      </p:sp>
      <p:sp>
        <p:nvSpPr>
          <p:cNvPr id="60"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790428" y="7632828"/>
            <a:ext cx="9500144" cy="786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lgn="just" defTabSz="457200">
              <a:lnSpc>
                <a:spcPct val="140000"/>
              </a:lnSpc>
              <a:defRPr sz="1800">
                <a:latin typeface="ヒラギノ角ゴ ProN W6"/>
                <a:ea typeface="ヒラギノ角ゴ ProN W6"/>
                <a:cs typeface="ヒラギノ角ゴ ProN W6"/>
                <a:sym typeface="ヒラギノ角ゴ ProN W6"/>
              </a:defRPr>
            </a:lvl1pPr>
          </a:lstStyle>
          <a:p>
            <a:r>
              <a:rPr lang="ja-JP" altLang="en-US" dirty="0"/>
              <a:t>宗谷生まれ宗谷育ちです。着任前は大学生でした。</a:t>
            </a:r>
            <a:r>
              <a:rPr lang="ja-JP" altLang="en-US"/>
              <a:t>教育、英語、地域</a:t>
            </a:r>
            <a:r>
              <a:rPr lang="ja-JP" altLang="en-US" dirty="0"/>
              <a:t>貢献などを学び、今の仕事に</a:t>
            </a:r>
            <a:r>
              <a:rPr lang="ja-JP" altLang="en-US"/>
              <a:t>生かしています</a:t>
            </a:r>
            <a:r>
              <a:rPr lang="ja-JP" altLang="en-US" dirty="0"/>
              <a:t>。</a:t>
            </a:r>
            <a:endParaRPr lang="en-US" altLang="ja-JP" dirty="0"/>
          </a:p>
        </p:txBody>
      </p:sp>
      <p:pic>
        <p:nvPicPr>
          <p:cNvPr id="61" name="イメージ" descr="イメージ"/>
          <p:cNvPicPr>
            <a:picLocks noChangeAspect="1"/>
          </p:cNvPicPr>
          <p:nvPr/>
        </p:nvPicPr>
        <p:blipFill>
          <a:blip r:embed="rId3"/>
          <a:stretch>
            <a:fillRect/>
          </a:stretch>
        </p:blipFill>
        <p:spPr>
          <a:xfrm>
            <a:off x="1721223" y="6487881"/>
            <a:ext cx="9638555" cy="655820"/>
          </a:xfrm>
          <a:prstGeom prst="rect">
            <a:avLst/>
          </a:prstGeom>
          <a:ln w="12700">
            <a:miter lim="400000"/>
          </a:ln>
        </p:spPr>
      </p:pic>
      <p:sp>
        <p:nvSpPr>
          <p:cNvPr id="62" name="円形"/>
          <p:cNvSpPr/>
          <p:nvPr/>
        </p:nvSpPr>
        <p:spPr>
          <a:xfrm>
            <a:off x="6898085" y="1447125"/>
            <a:ext cx="5312550" cy="5312550"/>
          </a:xfrm>
          <a:prstGeom prst="ellipse">
            <a:avLst/>
          </a:prstGeom>
          <a:solidFill>
            <a:srgbClr val="359F7C"/>
          </a:solidFill>
          <a:ln w="12700">
            <a:miter lim="400000"/>
          </a:ln>
        </p:spPr>
        <p:txBody>
          <a:bodyPr lIns="50800" tIns="50800" rIns="50800" bIns="50800" anchor="ctr"/>
          <a:lstStyle/>
          <a:p>
            <a:endParaRPr/>
          </a:p>
        </p:txBody>
      </p:sp>
      <p:sp>
        <p:nvSpPr>
          <p:cNvPr id="63" name="円形"/>
          <p:cNvSpPr/>
          <p:nvPr/>
        </p:nvSpPr>
        <p:spPr>
          <a:xfrm>
            <a:off x="7051452" y="1600492"/>
            <a:ext cx="5005815" cy="5005815"/>
          </a:xfrm>
          <a:prstGeom prst="ellipse">
            <a:avLst/>
          </a:prstGeom>
          <a:blipFill dpi="0" rotWithShape="1">
            <a:blip r:embed="rId4">
              <a:extLst>
                <a:ext uri="{28A0092B-C50C-407E-A947-70E740481C1C}">
                  <a14:useLocalDpi xmlns:a14="http://schemas.microsoft.com/office/drawing/2010/main" val="0"/>
                </a:ext>
              </a:extLst>
            </a:blip>
            <a:srcRect/>
            <a:stretch>
              <a:fillRect l="-7173" t="-1060" r="-7173" b="-1060"/>
            </a:stretch>
          </a:blipFill>
          <a:ln w="12700">
            <a:miter lim="400000"/>
          </a:ln>
        </p:spPr>
        <p:txBody>
          <a:bodyPr lIns="50800" tIns="50800" rIns="50800" bIns="50800" anchor="ctr"/>
          <a:lstStyle/>
          <a:p>
            <a:endParaRPr/>
          </a:p>
        </p:txBody>
      </p:sp>
      <p:pic>
        <p:nvPicPr>
          <p:cNvPr id="64" name="イメージ" descr="イメージ"/>
          <p:cNvPicPr>
            <a:picLocks noChangeAspect="1"/>
          </p:cNvPicPr>
          <p:nvPr/>
        </p:nvPicPr>
        <p:blipFill>
          <a:blip r:embed="rId5"/>
          <a:stretch>
            <a:fillRect/>
          </a:stretch>
        </p:blipFill>
        <p:spPr>
          <a:xfrm>
            <a:off x="11443374" y="6930290"/>
            <a:ext cx="1227786" cy="2191443"/>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g.jpg" descr="g.jpg"/>
          <p:cNvPicPr>
            <a:picLocks noChangeAspect="1"/>
          </p:cNvPicPr>
          <p:nvPr/>
        </p:nvPicPr>
        <p:blipFill>
          <a:blip r:embed="rId2"/>
          <a:srcRect t="2648" b="2648"/>
          <a:stretch>
            <a:fillRect/>
          </a:stretch>
        </p:blipFill>
        <p:spPr>
          <a:xfrm>
            <a:off x="-301625" y="13890"/>
            <a:ext cx="13607954" cy="9700421"/>
          </a:xfrm>
          <a:prstGeom prst="rect">
            <a:avLst/>
          </a:prstGeom>
          <a:ln w="12700">
            <a:miter lim="400000"/>
          </a:ln>
        </p:spPr>
      </p:pic>
      <p:sp>
        <p:nvSpPr>
          <p:cNvPr id="67" name="活動内容"/>
          <p:cNvSpPr txBox="1"/>
          <p:nvPr/>
        </p:nvSpPr>
        <p:spPr>
          <a:xfrm>
            <a:off x="787428" y="705630"/>
            <a:ext cx="3587613" cy="5524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rPr dirty="0" err="1"/>
              <a:t>活動内容</a:t>
            </a:r>
            <a:endParaRPr dirty="0"/>
          </a:p>
        </p:txBody>
      </p:sp>
      <p:sp>
        <p:nvSpPr>
          <p:cNvPr id="68"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676450" y="2378421"/>
            <a:ext cx="5618971" cy="62155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lgn="just" defTabSz="457200">
              <a:lnSpc>
                <a:spcPct val="140000"/>
              </a:lnSpc>
              <a:defRPr sz="1800"/>
            </a:lvl1pPr>
          </a:lstStyle>
          <a:p>
            <a:r>
              <a:rPr lang="ja-JP" altLang="en-US" dirty="0"/>
              <a:t>・学習指導　主に英語</a:t>
            </a:r>
            <a:endParaRPr lang="en-US" altLang="ja-JP" dirty="0"/>
          </a:p>
          <a:p>
            <a:r>
              <a:rPr lang="en-US" altLang="ja-JP" dirty="0"/>
              <a:t>&lt;</a:t>
            </a:r>
            <a:r>
              <a:rPr lang="ja-JP" altLang="en-US" dirty="0"/>
              <a:t>テスト対策</a:t>
            </a:r>
            <a:r>
              <a:rPr lang="en-US" altLang="ja-JP" dirty="0"/>
              <a:t>&gt;</a:t>
            </a:r>
          </a:p>
          <a:p>
            <a:r>
              <a:rPr lang="ja-JP" altLang="en-US" dirty="0"/>
              <a:t>→単語は画像を用いて目・耳・口で覚える</a:t>
            </a:r>
            <a:endParaRPr lang="en-US" altLang="ja-JP" dirty="0"/>
          </a:p>
          <a:p>
            <a:r>
              <a:rPr lang="ja-JP" altLang="en-US" dirty="0"/>
              <a:t>→ひたすら音読して語彙の繋がりなどを身に着ける</a:t>
            </a:r>
            <a:endParaRPr lang="en-US" altLang="ja-JP" dirty="0"/>
          </a:p>
          <a:p>
            <a:r>
              <a:rPr lang="en-US" altLang="ja-JP" dirty="0"/>
              <a:t>&lt;</a:t>
            </a:r>
            <a:r>
              <a:rPr lang="ja-JP" altLang="en-US" dirty="0"/>
              <a:t>英検対策</a:t>
            </a:r>
            <a:r>
              <a:rPr lang="en-US" altLang="ja-JP" dirty="0"/>
              <a:t>&gt;</a:t>
            </a:r>
          </a:p>
          <a:p>
            <a:r>
              <a:rPr lang="ja-JP" altLang="en-US" dirty="0"/>
              <a:t>→各大問ごとに解き方のコツをアドバイス・演習</a:t>
            </a:r>
            <a:endParaRPr lang="en-US" altLang="ja-JP" dirty="0"/>
          </a:p>
          <a:p>
            <a:r>
              <a:rPr lang="ja-JP" altLang="en-US" dirty="0"/>
              <a:t>→よく使われるフレーズの学習</a:t>
            </a:r>
            <a:endParaRPr lang="en-US" altLang="ja-JP" dirty="0"/>
          </a:p>
          <a:p>
            <a:r>
              <a:rPr lang="en-US" altLang="ja-JP" dirty="0"/>
              <a:t>&lt;</a:t>
            </a:r>
            <a:r>
              <a:rPr lang="ja-JP" altLang="en-US" dirty="0"/>
              <a:t>英会話</a:t>
            </a:r>
            <a:r>
              <a:rPr lang="en-US" altLang="ja-JP" dirty="0"/>
              <a:t>&gt;</a:t>
            </a:r>
          </a:p>
          <a:p>
            <a:r>
              <a:rPr lang="ja-JP" altLang="en-US" dirty="0"/>
              <a:t>→お店などで使える便利なフレーズの練習</a:t>
            </a:r>
            <a:endParaRPr lang="en-US" altLang="ja-JP" dirty="0"/>
          </a:p>
          <a:p>
            <a:endParaRPr lang="en-US" altLang="ja-JP" dirty="0"/>
          </a:p>
          <a:p>
            <a:r>
              <a:rPr lang="ja-JP" altLang="en-US" dirty="0"/>
              <a:t>・学習以外の活動</a:t>
            </a:r>
            <a:endParaRPr lang="en-US" altLang="ja-JP" dirty="0"/>
          </a:p>
          <a:p>
            <a:r>
              <a:rPr lang="ja-JP" altLang="en-US" dirty="0"/>
              <a:t>山菜採取</a:t>
            </a:r>
          </a:p>
          <a:p>
            <a:r>
              <a:rPr lang="ja-JP" altLang="en-US" dirty="0"/>
              <a:t>夏休み課題集中期間</a:t>
            </a:r>
          </a:p>
          <a:p>
            <a:r>
              <a:rPr lang="ja-JP" altLang="en-US" dirty="0"/>
              <a:t>大学生との交流</a:t>
            </a:r>
          </a:p>
          <a:p>
            <a:r>
              <a:rPr lang="ja-JP" altLang="en-US" dirty="0"/>
              <a:t>テスト前無料開放</a:t>
            </a:r>
            <a:endParaRPr lang="en-US" altLang="ja-JP" dirty="0"/>
          </a:p>
          <a:p>
            <a:r>
              <a:rPr lang="ja-JP" altLang="en-US" dirty="0"/>
              <a:t>他地域の公営塾との交流</a:t>
            </a:r>
            <a:endParaRPr lang="en-US" altLang="ja-JP" dirty="0"/>
          </a:p>
        </p:txBody>
      </p:sp>
      <p:sp>
        <p:nvSpPr>
          <p:cNvPr id="70" name="地域おこし協力隊…"/>
          <p:cNvSpPr txBox="1"/>
          <p:nvPr/>
        </p:nvSpPr>
        <p:spPr>
          <a:xfrm>
            <a:off x="10549154" y="1133424"/>
            <a:ext cx="2246305"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defTabSz="457200">
              <a:lnSpc>
                <a:spcPct val="80000"/>
              </a:lnSpc>
              <a:defRPr sz="1700"/>
            </a:pPr>
            <a:r>
              <a:rPr dirty="0" err="1"/>
              <a:t>地域おこし協力隊</a:t>
            </a:r>
            <a:endParaRPr dirty="0"/>
          </a:p>
          <a:p>
            <a:pPr algn="r" defTabSz="457200">
              <a:lnSpc>
                <a:spcPct val="80000"/>
              </a:lnSpc>
              <a:defRPr sz="1700"/>
            </a:pPr>
            <a:r>
              <a:rPr dirty="0" err="1"/>
              <a:t>発表資料</a:t>
            </a:r>
            <a:endParaRPr dirty="0"/>
          </a:p>
        </p:txBody>
      </p:sp>
      <p:sp>
        <p:nvSpPr>
          <p:cNvPr id="71" name="北海道 利尻町"/>
          <p:cNvSpPr txBox="1"/>
          <p:nvPr/>
        </p:nvSpPr>
        <p:spPr>
          <a:xfrm>
            <a:off x="10286572" y="446500"/>
            <a:ext cx="2508887" cy="450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defTabSz="457200">
              <a:lnSpc>
                <a:spcPct val="300000"/>
              </a:lnSpc>
              <a:defRPr sz="2700"/>
            </a:lvl1pPr>
          </a:lstStyle>
          <a:p>
            <a:r>
              <a:t>北海道 利尻町</a:t>
            </a:r>
          </a:p>
        </p:txBody>
      </p:sp>
      <p:pic>
        <p:nvPicPr>
          <p:cNvPr id="3" name="図 2">
            <a:extLst>
              <a:ext uri="{FF2B5EF4-FFF2-40B4-BE49-F238E27FC236}">
                <a16:creationId xmlns:a16="http://schemas.microsoft.com/office/drawing/2014/main" id="{D9B6AEF3-62FF-49B2-9DB6-9B3EC852B7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5421" y="5722870"/>
            <a:ext cx="3453810" cy="2589189"/>
          </a:xfrm>
          <a:prstGeom prst="rect">
            <a:avLst/>
          </a:prstGeom>
        </p:spPr>
      </p:pic>
      <p:pic>
        <p:nvPicPr>
          <p:cNvPr id="5" name="図 4">
            <a:extLst>
              <a:ext uri="{FF2B5EF4-FFF2-40B4-BE49-F238E27FC236}">
                <a16:creationId xmlns:a16="http://schemas.microsoft.com/office/drawing/2014/main" id="{B50CEC4F-B226-4942-B289-893A0FBCD6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7882" y="2059601"/>
            <a:ext cx="2508887" cy="3346693"/>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g.jpg" descr="g.jpg"/>
          <p:cNvPicPr>
            <a:picLocks noChangeAspect="1"/>
          </p:cNvPicPr>
          <p:nvPr/>
        </p:nvPicPr>
        <p:blipFill>
          <a:blip r:embed="rId2"/>
          <a:srcRect t="2648" b="2648"/>
          <a:stretch>
            <a:fillRect/>
          </a:stretch>
        </p:blipFill>
        <p:spPr>
          <a:xfrm>
            <a:off x="-301625" y="13890"/>
            <a:ext cx="13607954" cy="9700421"/>
          </a:xfrm>
          <a:prstGeom prst="rect">
            <a:avLst/>
          </a:prstGeom>
          <a:ln w="12700">
            <a:miter lim="400000"/>
          </a:ln>
        </p:spPr>
      </p:pic>
      <p:sp>
        <p:nvSpPr>
          <p:cNvPr id="67" name="活動内容"/>
          <p:cNvSpPr txBox="1"/>
          <p:nvPr/>
        </p:nvSpPr>
        <p:spPr>
          <a:xfrm>
            <a:off x="787428" y="705630"/>
            <a:ext cx="3587613" cy="5524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rPr dirty="0" err="1"/>
              <a:t>活動内容</a:t>
            </a:r>
            <a:endParaRPr dirty="0"/>
          </a:p>
        </p:txBody>
      </p:sp>
      <p:sp>
        <p:nvSpPr>
          <p:cNvPr id="68"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676450" y="5284662"/>
            <a:ext cx="5618971" cy="403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lgn="just" defTabSz="457200">
              <a:lnSpc>
                <a:spcPct val="140000"/>
              </a:lnSpc>
              <a:defRPr sz="1800"/>
            </a:lvl1pPr>
          </a:lstStyle>
          <a:p>
            <a:endParaRPr lang="en-US" altLang="ja-JP" dirty="0"/>
          </a:p>
        </p:txBody>
      </p:sp>
      <p:sp>
        <p:nvSpPr>
          <p:cNvPr id="70" name="地域おこし協力隊…"/>
          <p:cNvSpPr txBox="1"/>
          <p:nvPr/>
        </p:nvSpPr>
        <p:spPr>
          <a:xfrm>
            <a:off x="10549154" y="1133424"/>
            <a:ext cx="2246305"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defTabSz="457200">
              <a:lnSpc>
                <a:spcPct val="80000"/>
              </a:lnSpc>
              <a:defRPr sz="1700"/>
            </a:pPr>
            <a:r>
              <a:rPr dirty="0" err="1"/>
              <a:t>地域おこし協力隊</a:t>
            </a:r>
            <a:endParaRPr dirty="0"/>
          </a:p>
          <a:p>
            <a:pPr algn="r" defTabSz="457200">
              <a:lnSpc>
                <a:spcPct val="80000"/>
              </a:lnSpc>
              <a:defRPr sz="1700"/>
            </a:pPr>
            <a:r>
              <a:rPr dirty="0" err="1"/>
              <a:t>発表資料</a:t>
            </a:r>
            <a:endParaRPr dirty="0"/>
          </a:p>
        </p:txBody>
      </p:sp>
      <p:sp>
        <p:nvSpPr>
          <p:cNvPr id="71" name="北海道 利尻町"/>
          <p:cNvSpPr txBox="1"/>
          <p:nvPr/>
        </p:nvSpPr>
        <p:spPr>
          <a:xfrm>
            <a:off x="10286572" y="446500"/>
            <a:ext cx="2508887" cy="450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defTabSz="457200">
              <a:lnSpc>
                <a:spcPct val="300000"/>
              </a:lnSpc>
              <a:defRPr sz="2700"/>
            </a:lvl1pPr>
          </a:lstStyle>
          <a:p>
            <a:r>
              <a:t>北海道 利尻町</a:t>
            </a:r>
          </a:p>
        </p:txBody>
      </p:sp>
      <p:sp>
        <p:nvSpPr>
          <p:cNvPr id="4" name="四角形: 角を丸くする 3">
            <a:extLst>
              <a:ext uri="{FF2B5EF4-FFF2-40B4-BE49-F238E27FC236}">
                <a16:creationId xmlns:a16="http://schemas.microsoft.com/office/drawing/2014/main" id="{168152DB-1964-45A5-A889-70170ADA1E39}"/>
              </a:ext>
            </a:extLst>
          </p:cNvPr>
          <p:cNvSpPr/>
          <p:nvPr/>
        </p:nvSpPr>
        <p:spPr>
          <a:xfrm>
            <a:off x="1497543" y="2858384"/>
            <a:ext cx="4864256" cy="5732224"/>
          </a:xfrm>
          <a:prstGeom prst="roundRect">
            <a:avLst/>
          </a:prstGeom>
          <a:solidFill>
            <a:srgbClr val="FFFFFF"/>
          </a:solid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584200" rtl="0" fontAlgn="auto" latinLnBrk="0" hangingPunct="0">
              <a:lnSpc>
                <a:spcPct val="100000"/>
              </a:lnSpc>
              <a:spcBef>
                <a:spcPts val="0"/>
              </a:spcBef>
              <a:spcAft>
                <a:spcPts val="0"/>
              </a:spcAft>
              <a:buClrTx/>
              <a:buSzTx/>
              <a:buFontTx/>
              <a:buNone/>
              <a:tabLst/>
            </a:pPr>
            <a:endParaRPr kumimoji="0" lang="en-US" altLang="ja-JP" sz="2400" b="0" i="0" u="none" strike="noStrike" cap="none" spc="0" normalizeH="0" baseline="0" dirty="0">
              <a:ln>
                <a:noFill/>
              </a:ln>
              <a:solidFill>
                <a:srgbClr val="000000"/>
              </a:solidFill>
              <a:effectLst/>
              <a:uFillTx/>
              <a:latin typeface="+mn-lt"/>
              <a:ea typeface="+mn-ea"/>
              <a:cs typeface="+mn-cs"/>
              <a:sym typeface="ヒラギノ角ゴ ProN W3"/>
            </a:endParaRPr>
          </a:p>
          <a:p>
            <a:pPr marL="0" marR="0" indent="0" algn="just" defTabSz="584200" rtl="0" fontAlgn="auto" latinLnBrk="0" hangingPunct="0">
              <a:lnSpc>
                <a:spcPct val="100000"/>
              </a:lnSpc>
              <a:spcBef>
                <a:spcPts val="0"/>
              </a:spcBef>
              <a:spcAft>
                <a:spcPts val="0"/>
              </a:spcAft>
              <a:buClrTx/>
              <a:buSzTx/>
              <a:buFontTx/>
              <a:buNone/>
              <a:tabLst/>
            </a:pPr>
            <a:endParaRPr lang="en-US" altLang="ja-JP" dirty="0"/>
          </a:p>
          <a:p>
            <a:pPr marL="0" marR="0" indent="0" algn="just" defTabSz="584200" rtl="0" fontAlgn="auto" latinLnBrk="0" hangingPunct="0">
              <a:lnSpc>
                <a:spcPct val="100000"/>
              </a:lnSpc>
              <a:spcBef>
                <a:spcPts val="0"/>
              </a:spcBef>
              <a:spcAft>
                <a:spcPts val="0"/>
              </a:spcAft>
              <a:buClrTx/>
              <a:buSzTx/>
              <a:buFontTx/>
              <a:buNone/>
              <a:tabLst/>
            </a:pPr>
            <a:r>
              <a:rPr kumimoji="0" lang="en-US" altLang="ja-JP" sz="2400" b="0" i="0" u="none" strike="noStrike" cap="none" spc="0" normalizeH="0" baseline="0" dirty="0">
                <a:ln>
                  <a:noFill/>
                </a:ln>
                <a:solidFill>
                  <a:srgbClr val="000000"/>
                </a:solidFill>
                <a:effectLst/>
                <a:uFillTx/>
                <a:latin typeface="+mn-lt"/>
                <a:ea typeface="+mn-ea"/>
                <a:cs typeface="+mn-cs"/>
                <a:sym typeface="ヒラギノ角ゴ ProN W3"/>
              </a:rPr>
              <a:t>〈</a:t>
            </a:r>
            <a:r>
              <a:rPr kumimoji="0" lang="ja-JP" altLang="en-US" sz="2400" b="0" i="0" u="none" strike="noStrike" cap="none" spc="0" normalizeH="0" baseline="0" dirty="0">
                <a:ln>
                  <a:noFill/>
                </a:ln>
                <a:solidFill>
                  <a:srgbClr val="000000"/>
                </a:solidFill>
                <a:effectLst/>
                <a:uFillTx/>
                <a:latin typeface="+mn-lt"/>
                <a:ea typeface="+mn-ea"/>
                <a:cs typeface="+mn-cs"/>
                <a:sym typeface="ヒラギノ角ゴ ProN W3"/>
              </a:rPr>
              <a:t>地域・外部との交流、連携</a:t>
            </a:r>
            <a:r>
              <a:rPr kumimoji="0" lang="en-US" altLang="ja-JP" sz="2400" b="0" i="0" u="none" strike="noStrike" cap="none" spc="0" normalizeH="0" baseline="0" dirty="0">
                <a:ln>
                  <a:noFill/>
                </a:ln>
                <a:solidFill>
                  <a:srgbClr val="000000"/>
                </a:solidFill>
                <a:effectLst/>
                <a:uFillTx/>
                <a:latin typeface="+mn-lt"/>
                <a:ea typeface="+mn-ea"/>
                <a:cs typeface="+mn-cs"/>
                <a:sym typeface="ヒラギノ角ゴ ProN W3"/>
              </a:rPr>
              <a:t>〉</a:t>
            </a:r>
          </a:p>
          <a:p>
            <a:pPr marL="0" marR="0" indent="0" algn="just" defTabSz="584200" rtl="0" fontAlgn="auto" latinLnBrk="0" hangingPunct="0">
              <a:lnSpc>
                <a:spcPct val="100000"/>
              </a:lnSpc>
              <a:spcBef>
                <a:spcPts val="0"/>
              </a:spcBef>
              <a:spcAft>
                <a:spcPts val="0"/>
              </a:spcAft>
              <a:buClrTx/>
              <a:buSzTx/>
              <a:buFontTx/>
              <a:buNone/>
              <a:tabLst/>
            </a:pPr>
            <a:endParaRPr lang="en-US" altLang="ja-JP" dirty="0"/>
          </a:p>
          <a:p>
            <a:pPr marL="0" marR="0" indent="0" algn="just" defTabSz="584200" rtl="0" fontAlgn="auto" latinLnBrk="0" hangingPunct="0">
              <a:lnSpc>
                <a:spcPct val="100000"/>
              </a:lnSpc>
              <a:spcBef>
                <a:spcPts val="0"/>
              </a:spcBef>
              <a:spcAft>
                <a:spcPts val="0"/>
              </a:spcAft>
              <a:buClrTx/>
              <a:buSzTx/>
              <a:buFontTx/>
              <a:buNone/>
              <a:tabLst/>
            </a:pPr>
            <a:r>
              <a:rPr kumimoji="0" lang="ja-JP" altLang="en-US" sz="2400" b="0" i="0" u="none" strike="noStrike" cap="none" spc="0" normalizeH="0" baseline="0" dirty="0">
                <a:ln>
                  <a:noFill/>
                </a:ln>
                <a:solidFill>
                  <a:srgbClr val="000000"/>
                </a:solidFill>
                <a:effectLst/>
                <a:uFillTx/>
                <a:latin typeface="+mn-lt"/>
                <a:ea typeface="+mn-ea"/>
                <a:cs typeface="+mn-cs"/>
                <a:sym typeface="ヒラギノ角ゴ ProN W3"/>
              </a:rPr>
              <a:t>・サマースクール、オータムスクールへの参加</a:t>
            </a:r>
            <a:endParaRPr lang="en-US" altLang="ja-JP" dirty="0"/>
          </a:p>
          <a:p>
            <a:pPr marL="0" marR="0" indent="0" algn="just" defTabSz="584200" rtl="0" fontAlgn="auto" latinLnBrk="0" hangingPunct="0">
              <a:lnSpc>
                <a:spcPct val="100000"/>
              </a:lnSpc>
              <a:spcBef>
                <a:spcPts val="0"/>
              </a:spcBef>
              <a:spcAft>
                <a:spcPts val="0"/>
              </a:spcAft>
              <a:buClrTx/>
              <a:buSzTx/>
              <a:buFontTx/>
              <a:buNone/>
              <a:tabLst/>
            </a:pPr>
            <a:r>
              <a:rPr lang="ja-JP" altLang="en-US" dirty="0"/>
              <a:t>・中学生向け体験会</a:t>
            </a:r>
            <a:endParaRPr lang="en-US" altLang="ja-JP" dirty="0"/>
          </a:p>
          <a:p>
            <a:pPr marL="0" marR="0" indent="0" algn="just" defTabSz="584200" rtl="0" fontAlgn="auto" latinLnBrk="0" hangingPunct="0">
              <a:lnSpc>
                <a:spcPct val="100000"/>
              </a:lnSpc>
              <a:spcBef>
                <a:spcPts val="0"/>
              </a:spcBef>
              <a:spcAft>
                <a:spcPts val="0"/>
              </a:spcAft>
              <a:buClrTx/>
              <a:buSzTx/>
              <a:buFontTx/>
              <a:buNone/>
              <a:tabLst/>
            </a:pPr>
            <a:r>
              <a:rPr lang="ja-JP" altLang="en-US" dirty="0"/>
              <a:t>・テスト前無料開放</a:t>
            </a:r>
            <a:endParaRPr lang="en-US" altLang="ja-JP" dirty="0"/>
          </a:p>
          <a:p>
            <a:pPr marL="0" marR="0" indent="0" algn="just" defTabSz="584200" rtl="0" fontAlgn="auto" latinLnBrk="0" hangingPunct="0">
              <a:lnSpc>
                <a:spcPct val="100000"/>
              </a:lnSpc>
              <a:spcBef>
                <a:spcPts val="0"/>
              </a:spcBef>
              <a:spcAft>
                <a:spcPts val="0"/>
              </a:spcAft>
              <a:buClrTx/>
              <a:buSzTx/>
              <a:buFontTx/>
              <a:buNone/>
              <a:tabLst/>
            </a:pPr>
            <a:r>
              <a:rPr lang="ja-JP" altLang="en-US" dirty="0"/>
              <a:t>・中学校の授業補助</a:t>
            </a:r>
            <a:endParaRPr lang="en-US" altLang="ja-JP" dirty="0"/>
          </a:p>
          <a:p>
            <a:pPr marL="0" marR="0" indent="0" algn="just" defTabSz="584200" rtl="0" fontAlgn="auto" latinLnBrk="0" hangingPunct="0">
              <a:lnSpc>
                <a:spcPct val="100000"/>
              </a:lnSpc>
              <a:spcBef>
                <a:spcPts val="0"/>
              </a:spcBef>
              <a:spcAft>
                <a:spcPts val="0"/>
              </a:spcAft>
              <a:buClrTx/>
              <a:buSzTx/>
              <a:buFontTx/>
              <a:buNone/>
              <a:tabLst/>
            </a:pPr>
            <a:endParaRPr lang="en-US" altLang="ja-JP" dirty="0"/>
          </a:p>
          <a:p>
            <a:pPr marL="0" marR="0" indent="0" algn="just" defTabSz="584200" rtl="0" fontAlgn="auto" latinLnBrk="0" hangingPunct="0">
              <a:lnSpc>
                <a:spcPct val="100000"/>
              </a:lnSpc>
              <a:spcBef>
                <a:spcPts val="0"/>
              </a:spcBef>
              <a:spcAft>
                <a:spcPts val="0"/>
              </a:spcAft>
              <a:buClrTx/>
              <a:buSzTx/>
              <a:buFontTx/>
              <a:buNone/>
              <a:tabLst/>
            </a:pPr>
            <a:r>
              <a:rPr lang="ja-JP" altLang="en-US" dirty="0"/>
              <a:t>→地域の子供たちと関わることで顔を認知してもらい公営塾の</a:t>
            </a:r>
            <a:r>
              <a:rPr lang="en-US" altLang="ja-JP" dirty="0"/>
              <a:t>PR</a:t>
            </a:r>
            <a:r>
              <a:rPr lang="ja-JP" altLang="en-US" dirty="0"/>
              <a:t>に繋げることができた。</a:t>
            </a:r>
            <a:endParaRPr lang="en-US" altLang="ja-JP" dirty="0"/>
          </a:p>
          <a:p>
            <a:pPr marL="0" marR="0" indent="0" algn="just" defTabSz="584200" rtl="0" fontAlgn="auto" latinLnBrk="0" hangingPunct="0">
              <a:lnSpc>
                <a:spcPct val="100000"/>
              </a:lnSpc>
              <a:spcBef>
                <a:spcPts val="0"/>
              </a:spcBef>
              <a:spcAft>
                <a:spcPts val="0"/>
              </a:spcAft>
              <a:buClrTx/>
              <a:buSzTx/>
              <a:buFontTx/>
              <a:buNone/>
              <a:tabLst/>
            </a:pPr>
            <a:endParaRPr lang="en-US" altLang="ja-JP" dirty="0"/>
          </a:p>
        </p:txBody>
      </p:sp>
      <p:sp>
        <p:nvSpPr>
          <p:cNvPr id="2" name="四角形: 角を丸くする 1">
            <a:extLst>
              <a:ext uri="{FF2B5EF4-FFF2-40B4-BE49-F238E27FC236}">
                <a16:creationId xmlns:a16="http://schemas.microsoft.com/office/drawing/2014/main" id="{CC616D2D-D296-4018-8042-1E1ED08506DB}"/>
              </a:ext>
            </a:extLst>
          </p:cNvPr>
          <p:cNvSpPr/>
          <p:nvPr/>
        </p:nvSpPr>
        <p:spPr>
          <a:xfrm>
            <a:off x="2135864" y="2488181"/>
            <a:ext cx="3587613" cy="522129"/>
          </a:xfrm>
          <a:prstGeom prst="roundRect">
            <a:avLst/>
          </a:prstGeom>
          <a:solidFill>
            <a:srgbClr val="FFFFFF"/>
          </a:solidFill>
          <a:ln w="25400" cap="flat">
            <a:solidFill>
              <a:schemeClr val="accent5">
                <a:lumMod val="7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400" b="0" i="0" u="none" strike="noStrike" cap="none" spc="0" normalizeH="0" baseline="0" dirty="0">
                <a:ln>
                  <a:noFill/>
                </a:ln>
                <a:solidFill>
                  <a:srgbClr val="000000"/>
                </a:solidFill>
                <a:effectLst/>
                <a:uFillTx/>
                <a:latin typeface="+mn-lt"/>
                <a:ea typeface="+mn-ea"/>
                <a:cs typeface="+mn-cs"/>
                <a:sym typeface="ヒラギノ角ゴ ProN W3"/>
              </a:rPr>
              <a:t>成果</a:t>
            </a:r>
          </a:p>
        </p:txBody>
      </p:sp>
      <p:sp>
        <p:nvSpPr>
          <p:cNvPr id="6" name="四角形: 角を丸くする 5">
            <a:extLst>
              <a:ext uri="{FF2B5EF4-FFF2-40B4-BE49-F238E27FC236}">
                <a16:creationId xmlns:a16="http://schemas.microsoft.com/office/drawing/2014/main" id="{765BD1C2-D585-435B-A74E-DF0CA8CF809E}"/>
              </a:ext>
            </a:extLst>
          </p:cNvPr>
          <p:cNvSpPr/>
          <p:nvPr/>
        </p:nvSpPr>
        <p:spPr>
          <a:xfrm>
            <a:off x="6643003" y="2858384"/>
            <a:ext cx="5168769" cy="5732224"/>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584200" rtl="0" fontAlgn="auto" latinLnBrk="0" hangingPunct="0">
              <a:lnSpc>
                <a:spcPct val="100000"/>
              </a:lnSpc>
              <a:spcBef>
                <a:spcPts val="0"/>
              </a:spcBef>
              <a:spcAft>
                <a:spcPts val="0"/>
              </a:spcAft>
              <a:buClrTx/>
              <a:buSzTx/>
              <a:buFontTx/>
              <a:buNone/>
              <a:tabLst/>
            </a:pPr>
            <a:endParaRPr lang="en-US" altLang="ja-JP" dirty="0"/>
          </a:p>
          <a:p>
            <a:pPr marL="0" marR="0" indent="0" algn="just" defTabSz="584200" rtl="0" fontAlgn="auto" latinLnBrk="0" hangingPunct="0">
              <a:lnSpc>
                <a:spcPct val="100000"/>
              </a:lnSpc>
              <a:spcBef>
                <a:spcPts val="0"/>
              </a:spcBef>
              <a:spcAft>
                <a:spcPts val="0"/>
              </a:spcAft>
              <a:buClrTx/>
              <a:buSzTx/>
              <a:buFontTx/>
              <a:buNone/>
              <a:tabLst/>
            </a:pPr>
            <a:endParaRPr lang="en-US" altLang="ja-JP" dirty="0"/>
          </a:p>
          <a:p>
            <a:pPr marL="0" marR="0" indent="0" algn="just" defTabSz="584200" rtl="0" fontAlgn="auto" latinLnBrk="0" hangingPunct="0">
              <a:lnSpc>
                <a:spcPct val="100000"/>
              </a:lnSpc>
              <a:spcBef>
                <a:spcPts val="0"/>
              </a:spcBef>
              <a:spcAft>
                <a:spcPts val="0"/>
              </a:spcAft>
              <a:buClrTx/>
              <a:buSzTx/>
              <a:buFontTx/>
              <a:buNone/>
              <a:tabLst/>
            </a:pPr>
            <a:r>
              <a:rPr lang="en-US" altLang="ja-JP" dirty="0"/>
              <a:t>〈</a:t>
            </a:r>
            <a:r>
              <a:rPr kumimoji="0" lang="ja-JP" altLang="en-US" sz="2400" b="0" i="0" u="none" strike="noStrike" cap="none" spc="0" normalizeH="0" baseline="0" dirty="0">
                <a:ln>
                  <a:noFill/>
                </a:ln>
                <a:solidFill>
                  <a:srgbClr val="000000"/>
                </a:solidFill>
                <a:effectLst/>
                <a:uFillTx/>
                <a:latin typeface="+mn-lt"/>
                <a:ea typeface="+mn-ea"/>
                <a:cs typeface="+mn-cs"/>
                <a:sym typeface="ヒラギノ角ゴ ProN W3"/>
              </a:rPr>
              <a:t>塾生の確保</a:t>
            </a:r>
            <a:r>
              <a:rPr lang="en-US" altLang="ja-JP" dirty="0"/>
              <a:t>〉</a:t>
            </a:r>
            <a:endParaRPr kumimoji="0" lang="en-US" altLang="ja-JP" sz="2400" b="0" i="0" u="none" strike="noStrike" cap="none" spc="0" normalizeH="0" baseline="0" dirty="0">
              <a:ln>
                <a:noFill/>
              </a:ln>
              <a:solidFill>
                <a:srgbClr val="000000"/>
              </a:solidFill>
              <a:effectLst/>
              <a:uFillTx/>
              <a:latin typeface="+mn-lt"/>
              <a:ea typeface="+mn-ea"/>
              <a:cs typeface="+mn-cs"/>
              <a:sym typeface="ヒラギノ角ゴ ProN W3"/>
            </a:endParaRPr>
          </a:p>
          <a:p>
            <a:pPr marL="0" marR="0" indent="0" algn="just" defTabSz="584200" rtl="0" fontAlgn="auto" latinLnBrk="0" hangingPunct="0">
              <a:lnSpc>
                <a:spcPct val="100000"/>
              </a:lnSpc>
              <a:spcBef>
                <a:spcPts val="0"/>
              </a:spcBef>
              <a:spcAft>
                <a:spcPts val="0"/>
              </a:spcAft>
              <a:buClrTx/>
              <a:buSzTx/>
              <a:buFontTx/>
              <a:buNone/>
              <a:tabLst/>
            </a:pPr>
            <a:endParaRPr lang="en-US" altLang="ja-JP" dirty="0"/>
          </a:p>
          <a:p>
            <a:pPr marL="0" marR="0" indent="0" algn="just" defTabSz="584200" rtl="0" fontAlgn="auto" latinLnBrk="0" hangingPunct="0">
              <a:lnSpc>
                <a:spcPct val="100000"/>
              </a:lnSpc>
              <a:spcBef>
                <a:spcPts val="0"/>
              </a:spcBef>
              <a:spcAft>
                <a:spcPts val="0"/>
              </a:spcAft>
              <a:buClrTx/>
              <a:buSzTx/>
              <a:buFontTx/>
              <a:buNone/>
              <a:tabLst/>
            </a:pPr>
            <a:r>
              <a:rPr kumimoji="0" lang="en-US" altLang="ja-JP" sz="2400" b="0" i="0" u="none" strike="noStrike" cap="none" spc="0" normalizeH="0" baseline="0" dirty="0">
                <a:ln>
                  <a:noFill/>
                </a:ln>
                <a:solidFill>
                  <a:srgbClr val="000000"/>
                </a:solidFill>
                <a:effectLst/>
                <a:uFillTx/>
                <a:latin typeface="+mn-lt"/>
                <a:ea typeface="+mn-ea"/>
                <a:cs typeface="+mn-cs"/>
                <a:sym typeface="ヒラギノ角ゴ ProN W3"/>
              </a:rPr>
              <a:t>3</a:t>
            </a:r>
            <a:r>
              <a:rPr kumimoji="0" lang="ja-JP" altLang="en-US" sz="2400" b="0" i="0" u="none" strike="noStrike" cap="none" spc="0" normalizeH="0" baseline="0" dirty="0">
                <a:ln>
                  <a:noFill/>
                </a:ln>
                <a:solidFill>
                  <a:srgbClr val="000000"/>
                </a:solidFill>
                <a:effectLst/>
                <a:uFillTx/>
                <a:latin typeface="+mn-lt"/>
                <a:ea typeface="+mn-ea"/>
                <a:cs typeface="+mn-cs"/>
                <a:sym typeface="ヒラギノ角ゴ ProN W3"/>
              </a:rPr>
              <a:t>年生進路決定後塾生激減</a:t>
            </a:r>
            <a:endParaRPr kumimoji="0" lang="en-US" altLang="ja-JP" sz="2400" b="0" i="0" u="none" strike="noStrike" cap="none" spc="0" normalizeH="0" baseline="0" dirty="0">
              <a:ln>
                <a:noFill/>
              </a:ln>
              <a:solidFill>
                <a:srgbClr val="000000"/>
              </a:solidFill>
              <a:effectLst/>
              <a:uFillTx/>
              <a:latin typeface="+mn-lt"/>
              <a:ea typeface="+mn-ea"/>
              <a:cs typeface="+mn-cs"/>
              <a:sym typeface="ヒラギノ角ゴ ProN W3"/>
            </a:endParaRPr>
          </a:p>
          <a:p>
            <a:pPr marL="0" marR="0" indent="0" algn="just" defTabSz="584200" rtl="0" fontAlgn="auto" latinLnBrk="0" hangingPunct="0">
              <a:lnSpc>
                <a:spcPct val="100000"/>
              </a:lnSpc>
              <a:spcBef>
                <a:spcPts val="0"/>
              </a:spcBef>
              <a:spcAft>
                <a:spcPts val="0"/>
              </a:spcAft>
              <a:buClrTx/>
              <a:buSzTx/>
              <a:buFontTx/>
              <a:buNone/>
              <a:tabLst/>
            </a:pPr>
            <a:r>
              <a:rPr kumimoji="0" lang="ja-JP" altLang="en-US" sz="2400" b="0" i="0" u="none" strike="noStrike" cap="none" spc="0" normalizeH="0" baseline="0" dirty="0">
                <a:ln>
                  <a:noFill/>
                </a:ln>
                <a:solidFill>
                  <a:srgbClr val="000000"/>
                </a:solidFill>
                <a:effectLst/>
                <a:uFillTx/>
                <a:latin typeface="+mn-lt"/>
                <a:ea typeface="+mn-ea"/>
                <a:cs typeface="+mn-cs"/>
                <a:sym typeface="ヒラギノ角ゴ ProN W3"/>
              </a:rPr>
              <a:t>→新入生の確保</a:t>
            </a:r>
            <a:endParaRPr kumimoji="0" lang="en-US" altLang="ja-JP" sz="2400" b="0" i="0" u="none" strike="noStrike" cap="none" spc="0" normalizeH="0" baseline="0" dirty="0">
              <a:ln>
                <a:noFill/>
              </a:ln>
              <a:solidFill>
                <a:srgbClr val="000000"/>
              </a:solidFill>
              <a:effectLst/>
              <a:uFillTx/>
              <a:latin typeface="+mn-lt"/>
              <a:ea typeface="+mn-ea"/>
              <a:cs typeface="+mn-cs"/>
              <a:sym typeface="ヒラギノ角ゴ ProN W3"/>
            </a:endParaRPr>
          </a:p>
          <a:p>
            <a:pPr marL="0" marR="0" indent="0" algn="just" defTabSz="584200" rtl="0" fontAlgn="auto" latinLnBrk="0" hangingPunct="0">
              <a:lnSpc>
                <a:spcPct val="100000"/>
              </a:lnSpc>
              <a:spcBef>
                <a:spcPts val="0"/>
              </a:spcBef>
              <a:spcAft>
                <a:spcPts val="0"/>
              </a:spcAft>
              <a:buClrTx/>
              <a:buSzTx/>
              <a:buFontTx/>
              <a:buNone/>
              <a:tabLst/>
            </a:pPr>
            <a:r>
              <a:rPr lang="ja-JP" altLang="en-US" dirty="0"/>
              <a:t>→「テストのため」だけではない意味のある学習環境づくり</a:t>
            </a:r>
            <a:endParaRPr lang="en-US" altLang="ja-JP" dirty="0"/>
          </a:p>
          <a:p>
            <a:pPr marL="0" marR="0" indent="0" algn="just" defTabSz="584200" rtl="0" fontAlgn="auto" latinLnBrk="0" hangingPunct="0">
              <a:lnSpc>
                <a:spcPct val="100000"/>
              </a:lnSpc>
              <a:spcBef>
                <a:spcPts val="0"/>
              </a:spcBef>
              <a:spcAft>
                <a:spcPts val="0"/>
              </a:spcAft>
              <a:buClrTx/>
              <a:buSzTx/>
              <a:buFontTx/>
              <a:buNone/>
              <a:tabLst/>
            </a:pPr>
            <a:endParaRPr kumimoji="0" lang="en-US" altLang="ja-JP" sz="2400" b="0" i="0" u="none" strike="noStrike" cap="none" spc="0" normalizeH="0" baseline="0" dirty="0">
              <a:ln>
                <a:noFill/>
              </a:ln>
              <a:solidFill>
                <a:srgbClr val="000000"/>
              </a:solidFill>
              <a:effectLst/>
              <a:uFillTx/>
              <a:latin typeface="+mn-lt"/>
              <a:ea typeface="+mn-ea"/>
              <a:cs typeface="+mn-cs"/>
              <a:sym typeface="ヒラギノ角ゴ ProN W3"/>
            </a:endParaRPr>
          </a:p>
          <a:p>
            <a:pPr marL="0" marR="0" indent="0" algn="just" defTabSz="584200" rtl="0" fontAlgn="auto" latinLnBrk="0" hangingPunct="0">
              <a:lnSpc>
                <a:spcPct val="100000"/>
              </a:lnSpc>
              <a:spcBef>
                <a:spcPts val="0"/>
              </a:spcBef>
              <a:spcAft>
                <a:spcPts val="0"/>
              </a:spcAft>
              <a:buClrTx/>
              <a:buSzTx/>
              <a:buFontTx/>
              <a:buNone/>
              <a:tabLst/>
            </a:pPr>
            <a:r>
              <a:rPr lang="en-US" altLang="ja-JP" dirty="0"/>
              <a:t>〈</a:t>
            </a:r>
            <a:r>
              <a:rPr lang="ja-JP" altLang="en-US" dirty="0"/>
              <a:t>組織としての強化</a:t>
            </a:r>
            <a:r>
              <a:rPr lang="en-US" altLang="ja-JP" dirty="0"/>
              <a:t>〉</a:t>
            </a:r>
          </a:p>
          <a:p>
            <a:pPr marL="0" marR="0" indent="0" algn="just" defTabSz="584200" rtl="0" fontAlgn="auto" latinLnBrk="0" hangingPunct="0">
              <a:lnSpc>
                <a:spcPct val="100000"/>
              </a:lnSpc>
              <a:spcBef>
                <a:spcPts val="0"/>
              </a:spcBef>
              <a:spcAft>
                <a:spcPts val="0"/>
              </a:spcAft>
              <a:buClrTx/>
              <a:buSzTx/>
              <a:buFontTx/>
              <a:buNone/>
              <a:tabLst/>
            </a:pPr>
            <a:endParaRPr lang="en-US" altLang="ja-JP" dirty="0"/>
          </a:p>
          <a:p>
            <a:pPr marL="0" marR="0" indent="0" algn="just" defTabSz="584200" rtl="0" fontAlgn="auto" latinLnBrk="0" hangingPunct="0">
              <a:lnSpc>
                <a:spcPct val="100000"/>
              </a:lnSpc>
              <a:spcBef>
                <a:spcPts val="0"/>
              </a:spcBef>
              <a:spcAft>
                <a:spcPts val="0"/>
              </a:spcAft>
              <a:buClrTx/>
              <a:buSzTx/>
              <a:buFontTx/>
              <a:buNone/>
              <a:tabLst/>
            </a:pPr>
            <a:r>
              <a:rPr lang="ja-JP" altLang="en-US" dirty="0"/>
              <a:t>個人に頼りすぎず、スタッフの入れ替わりがあっても継続していける体制づくり</a:t>
            </a:r>
            <a:endParaRPr lang="en-US" altLang="ja-JP" dirty="0"/>
          </a:p>
        </p:txBody>
      </p:sp>
      <p:sp>
        <p:nvSpPr>
          <p:cNvPr id="10" name="四角形: 角を丸くする 9">
            <a:extLst>
              <a:ext uri="{FF2B5EF4-FFF2-40B4-BE49-F238E27FC236}">
                <a16:creationId xmlns:a16="http://schemas.microsoft.com/office/drawing/2014/main" id="{55869BA3-A265-455E-BB1B-C303062EDC3B}"/>
              </a:ext>
            </a:extLst>
          </p:cNvPr>
          <p:cNvSpPr/>
          <p:nvPr/>
        </p:nvSpPr>
        <p:spPr>
          <a:xfrm>
            <a:off x="7433580" y="2488180"/>
            <a:ext cx="3587613" cy="522129"/>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ja-JP" altLang="en-US" dirty="0"/>
              <a:t>改善点</a:t>
            </a:r>
            <a:endParaRPr kumimoji="0" lang="ja-JP" altLang="en-US" sz="2400" b="0" i="0" u="none" strike="noStrike" cap="none" spc="0" normalizeH="0" baseline="0" dirty="0">
              <a:ln>
                <a:noFill/>
              </a:ln>
              <a:solidFill>
                <a:srgbClr val="000000"/>
              </a:solidFill>
              <a:effectLst/>
              <a:uFillTx/>
              <a:latin typeface="+mn-lt"/>
              <a:ea typeface="+mn-ea"/>
              <a:cs typeface="+mn-cs"/>
              <a:sym typeface="ヒラギノ角ゴ ProN W3"/>
            </a:endParaRPr>
          </a:p>
        </p:txBody>
      </p:sp>
    </p:spTree>
    <p:extLst>
      <p:ext uri="{BB962C8B-B14F-4D97-AF65-F5344CB8AC3E}">
        <p14:creationId xmlns:p14="http://schemas.microsoft.com/office/powerpoint/2010/main" val="36150190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g.jpg" descr="g.jpg"/>
          <p:cNvPicPr>
            <a:picLocks noChangeAspect="1"/>
          </p:cNvPicPr>
          <p:nvPr/>
        </p:nvPicPr>
        <p:blipFill>
          <a:blip r:embed="rId2"/>
          <a:srcRect t="2648" b="2648"/>
          <a:stretch>
            <a:fillRect/>
          </a:stretch>
        </p:blipFill>
        <p:spPr>
          <a:xfrm>
            <a:off x="-301625" y="13890"/>
            <a:ext cx="13607954" cy="9700421"/>
          </a:xfrm>
          <a:prstGeom prst="rect">
            <a:avLst/>
          </a:prstGeom>
          <a:ln w="12700">
            <a:miter lim="400000"/>
          </a:ln>
        </p:spPr>
      </p:pic>
      <p:sp>
        <p:nvSpPr>
          <p:cNvPr id="75" name="来年度以降の…"/>
          <p:cNvSpPr txBox="1"/>
          <p:nvPr/>
        </p:nvSpPr>
        <p:spPr>
          <a:xfrm>
            <a:off x="787428" y="477030"/>
            <a:ext cx="3696604" cy="1192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defTabSz="457200">
              <a:lnSpc>
                <a:spcPct val="80000"/>
              </a:lnSpc>
              <a:defRPr sz="3400">
                <a:solidFill>
                  <a:srgbClr val="FFFFFF"/>
                </a:solidFill>
                <a:latin typeface="ヒラギノ角ゴ ProN W6"/>
                <a:ea typeface="ヒラギノ角ゴ ProN W6"/>
                <a:cs typeface="ヒラギノ角ゴ ProN W6"/>
                <a:sym typeface="ヒラギノ角ゴ ProN W6"/>
              </a:defRPr>
            </a:pPr>
            <a:r>
              <a:t>来年度以降の</a:t>
            </a:r>
          </a:p>
          <a:p>
            <a:pPr defTabSz="457200">
              <a:lnSpc>
                <a:spcPct val="80000"/>
              </a:lnSpc>
              <a:defRPr sz="3400">
                <a:solidFill>
                  <a:srgbClr val="FFFFFF"/>
                </a:solidFill>
                <a:latin typeface="ヒラギノ角ゴ ProN W6"/>
                <a:ea typeface="ヒラギノ角ゴ ProN W6"/>
                <a:cs typeface="ヒラギノ角ゴ ProN W6"/>
                <a:sym typeface="ヒラギノ角ゴ ProN W6"/>
              </a:defRPr>
            </a:pPr>
            <a:r>
              <a:t>スケジュール</a:t>
            </a:r>
          </a:p>
        </p:txBody>
      </p:sp>
      <p:sp>
        <p:nvSpPr>
          <p:cNvPr id="76"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472929" y="2702173"/>
            <a:ext cx="10171605" cy="1993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algn="just" defTabSz="457200">
              <a:lnSpc>
                <a:spcPct val="140000"/>
              </a:lnSpc>
              <a:defRPr sz="2200"/>
            </a:lvl1pPr>
          </a:lstStyle>
          <a:p>
            <a:endParaRPr dirty="0"/>
          </a:p>
        </p:txBody>
      </p:sp>
      <p:sp>
        <p:nvSpPr>
          <p:cNvPr id="79" name="地域おこし協力隊…"/>
          <p:cNvSpPr txBox="1"/>
          <p:nvPr/>
        </p:nvSpPr>
        <p:spPr>
          <a:xfrm>
            <a:off x="10549154" y="907609"/>
            <a:ext cx="2246305"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defTabSz="457200">
              <a:lnSpc>
                <a:spcPct val="80000"/>
              </a:lnSpc>
              <a:defRPr sz="1700"/>
            </a:pPr>
            <a:r>
              <a:t>地域おこし協力隊</a:t>
            </a:r>
          </a:p>
          <a:p>
            <a:pPr algn="r" defTabSz="457200">
              <a:lnSpc>
                <a:spcPct val="80000"/>
              </a:lnSpc>
              <a:defRPr sz="1700"/>
            </a:pPr>
            <a:r>
              <a:t>発表資料</a:t>
            </a:r>
          </a:p>
        </p:txBody>
      </p:sp>
      <p:sp>
        <p:nvSpPr>
          <p:cNvPr id="80" name="北海道 利尻町"/>
          <p:cNvSpPr txBox="1"/>
          <p:nvPr/>
        </p:nvSpPr>
        <p:spPr>
          <a:xfrm>
            <a:off x="10286572" y="446500"/>
            <a:ext cx="2508887" cy="450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defTabSz="457200">
              <a:lnSpc>
                <a:spcPct val="300000"/>
              </a:lnSpc>
              <a:defRPr sz="2700"/>
            </a:lvl1pPr>
          </a:lstStyle>
          <a:p>
            <a:r>
              <a:t>北海道 利尻町</a:t>
            </a:r>
          </a:p>
        </p:txBody>
      </p:sp>
      <p:sp>
        <p:nvSpPr>
          <p:cNvPr id="2" name="テキスト ボックス 1">
            <a:extLst>
              <a:ext uri="{FF2B5EF4-FFF2-40B4-BE49-F238E27FC236}">
                <a16:creationId xmlns:a16="http://schemas.microsoft.com/office/drawing/2014/main" id="{732D5B26-8B5D-4C3A-B3C0-581766595050}"/>
              </a:ext>
            </a:extLst>
          </p:cNvPr>
          <p:cNvSpPr txBox="1"/>
          <p:nvPr/>
        </p:nvSpPr>
        <p:spPr>
          <a:xfrm>
            <a:off x="1360266" y="2900153"/>
            <a:ext cx="6710308" cy="44114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000000"/>
                </a:solidFill>
                <a:effectLst/>
                <a:uFillTx/>
                <a:latin typeface="+mn-lt"/>
                <a:ea typeface="+mn-ea"/>
                <a:cs typeface="+mn-cs"/>
                <a:sym typeface="ヒラギノ角ゴ ProN W3"/>
              </a:rPr>
              <a:t>・今年度成果のあった活動の継続</a:t>
            </a:r>
            <a:endParaRPr kumimoji="0" lang="en-US" altLang="ja-JP" sz="2800" b="0" i="0" u="none" strike="noStrike" cap="none" spc="0" normalizeH="0" baseline="0" dirty="0">
              <a:ln>
                <a:noFill/>
              </a:ln>
              <a:solidFill>
                <a:srgbClr val="000000"/>
              </a:solidFill>
              <a:effectLst/>
              <a:uFillTx/>
              <a:latin typeface="+mn-lt"/>
              <a:ea typeface="+mn-ea"/>
              <a:cs typeface="+mn-cs"/>
              <a:sym typeface="ヒラギノ角ゴ ProN W3"/>
            </a:endParaRPr>
          </a:p>
          <a:p>
            <a:pPr marL="0" marR="0" indent="0" algn="l" defTabSz="584200" rtl="0" fontAlgn="auto" latinLnBrk="0" hangingPunct="0">
              <a:lnSpc>
                <a:spcPct val="100000"/>
              </a:lnSpc>
              <a:spcBef>
                <a:spcPts val="0"/>
              </a:spcBef>
              <a:spcAft>
                <a:spcPts val="0"/>
              </a:spcAft>
              <a:buClrTx/>
              <a:buSzTx/>
              <a:buFontTx/>
              <a:buNone/>
              <a:tabLst/>
            </a:pPr>
            <a:r>
              <a:rPr lang="ja-JP" altLang="en-US" sz="2800" dirty="0"/>
              <a:t>→地域の子供たちへの</a:t>
            </a:r>
            <a:r>
              <a:rPr lang="en-US" altLang="ja-JP" sz="2800" dirty="0"/>
              <a:t>PR</a:t>
            </a:r>
            <a:r>
              <a:rPr lang="ja-JP" altLang="en-US" sz="2800" dirty="0"/>
              <a:t>、他の地域の公営塾との交流</a:t>
            </a:r>
            <a:endParaRPr lang="en-US" altLang="ja-JP" sz="2800" dirty="0"/>
          </a:p>
          <a:p>
            <a:pPr marL="0" marR="0" indent="0" algn="l" defTabSz="584200" rtl="0" fontAlgn="auto" latinLnBrk="0" hangingPunct="0">
              <a:lnSpc>
                <a:spcPct val="100000"/>
              </a:lnSpc>
              <a:spcBef>
                <a:spcPts val="0"/>
              </a:spcBef>
              <a:spcAft>
                <a:spcPts val="0"/>
              </a:spcAft>
              <a:buClrTx/>
              <a:buSzTx/>
              <a:buFontTx/>
              <a:buNone/>
              <a:tabLst/>
            </a:pPr>
            <a:endParaRPr kumimoji="0" lang="en-US" altLang="ja-JP" sz="2800" b="0" i="0" u="none" strike="noStrike" cap="none" spc="0" normalizeH="0" baseline="0" dirty="0">
              <a:ln>
                <a:noFill/>
              </a:ln>
              <a:solidFill>
                <a:srgbClr val="000000"/>
              </a:solidFill>
              <a:effectLst/>
              <a:uFillTx/>
              <a:latin typeface="+mn-lt"/>
              <a:ea typeface="+mn-ea"/>
              <a:cs typeface="+mn-cs"/>
              <a:sym typeface="ヒラギノ角ゴ ProN W3"/>
            </a:endParaRPr>
          </a:p>
          <a:p>
            <a:pPr marL="0" marR="0" indent="0" algn="l" defTabSz="584200" rtl="0" fontAlgn="auto" latinLnBrk="0" hangingPunct="0">
              <a:lnSpc>
                <a:spcPct val="100000"/>
              </a:lnSpc>
              <a:spcBef>
                <a:spcPts val="0"/>
              </a:spcBef>
              <a:spcAft>
                <a:spcPts val="0"/>
              </a:spcAft>
              <a:buClrTx/>
              <a:buSzTx/>
              <a:buFontTx/>
              <a:buNone/>
              <a:tabLst/>
            </a:pPr>
            <a:r>
              <a:rPr lang="ja-JP" altLang="en-US" sz="2800" dirty="0"/>
              <a:t>・生徒の学習の積み重ねを可視化</a:t>
            </a:r>
            <a:endParaRPr lang="en-US" altLang="ja-JP" sz="2800" dirty="0"/>
          </a:p>
          <a:p>
            <a:pPr marL="0" marR="0" indent="0" algn="l" defTabSz="584200" rtl="0" fontAlgn="auto" latinLnBrk="0" hangingPunct="0">
              <a:lnSpc>
                <a:spcPct val="100000"/>
              </a:lnSpc>
              <a:spcBef>
                <a:spcPts val="0"/>
              </a:spcBef>
              <a:spcAft>
                <a:spcPts val="0"/>
              </a:spcAft>
              <a:buClrTx/>
              <a:buSzTx/>
              <a:buFontTx/>
              <a:buNone/>
              <a:tabLst/>
            </a:pPr>
            <a:r>
              <a:rPr lang="ja-JP" altLang="en-US" sz="2800" dirty="0"/>
              <a:t>→学習記録の工夫</a:t>
            </a:r>
            <a:endParaRPr lang="en-US" altLang="ja-JP" sz="2800" dirty="0"/>
          </a:p>
          <a:p>
            <a:pPr marL="0" marR="0" indent="0" algn="l" defTabSz="584200" rtl="0" fontAlgn="auto" latinLnBrk="0" hangingPunct="0">
              <a:lnSpc>
                <a:spcPct val="100000"/>
              </a:lnSpc>
              <a:spcBef>
                <a:spcPts val="0"/>
              </a:spcBef>
              <a:spcAft>
                <a:spcPts val="0"/>
              </a:spcAft>
              <a:buClrTx/>
              <a:buSzTx/>
              <a:buFontTx/>
              <a:buNone/>
              <a:tabLst/>
            </a:pPr>
            <a:endParaRPr lang="en-US" altLang="ja-JP" sz="2800" dirty="0"/>
          </a:p>
          <a:p>
            <a:pPr marL="0" marR="0" indent="0" algn="l"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000000"/>
                </a:solidFill>
                <a:effectLst/>
                <a:uFillTx/>
                <a:latin typeface="+mn-lt"/>
                <a:ea typeface="+mn-ea"/>
                <a:cs typeface="+mn-cs"/>
                <a:sym typeface="ヒラギノ角ゴ ProN W3"/>
              </a:rPr>
              <a:t>・公営塾の課題解決に向けての取り組み</a:t>
            </a:r>
            <a:endParaRPr kumimoji="0" lang="en-US" altLang="ja-JP" sz="2800" b="0" i="0" u="none" strike="noStrike" cap="none" spc="0" normalizeH="0" baseline="0" dirty="0">
              <a:ln>
                <a:noFill/>
              </a:ln>
              <a:solidFill>
                <a:srgbClr val="000000"/>
              </a:solidFill>
              <a:effectLst/>
              <a:uFillTx/>
              <a:latin typeface="+mn-lt"/>
              <a:ea typeface="+mn-ea"/>
              <a:cs typeface="+mn-cs"/>
              <a:sym typeface="ヒラギノ角ゴ ProN W3"/>
            </a:endParaRPr>
          </a:p>
          <a:p>
            <a:pPr marL="0" marR="0" indent="0" algn="l" defTabSz="584200" rtl="0" fontAlgn="auto" latinLnBrk="0" hangingPunct="0">
              <a:lnSpc>
                <a:spcPct val="100000"/>
              </a:lnSpc>
              <a:spcBef>
                <a:spcPts val="0"/>
              </a:spcBef>
              <a:spcAft>
                <a:spcPts val="0"/>
              </a:spcAft>
              <a:buClrTx/>
              <a:buSzTx/>
              <a:buFontTx/>
              <a:buNone/>
              <a:tabLst/>
            </a:pPr>
            <a:r>
              <a:rPr lang="ja-JP" altLang="en-US" sz="2800" dirty="0"/>
              <a:t>→高校や役場との連携の強化、スタッフ間の情報共有</a:t>
            </a:r>
            <a:endParaRPr kumimoji="0" lang="en-US" altLang="ja-JP" sz="2800" b="0" i="0" u="none" strike="noStrike" cap="none" spc="0" normalizeH="0" baseline="0" dirty="0">
              <a:ln>
                <a:noFill/>
              </a:ln>
              <a:solidFill>
                <a:srgbClr val="000000"/>
              </a:solidFill>
              <a:effectLst/>
              <a:uFillTx/>
              <a:latin typeface="+mn-lt"/>
              <a:ea typeface="+mn-ea"/>
              <a:cs typeface="+mn-cs"/>
              <a:sym typeface="ヒラギノ角ゴ ProN W3"/>
            </a:endParaRPr>
          </a:p>
        </p:txBody>
      </p:sp>
      <p:pic>
        <p:nvPicPr>
          <p:cNvPr id="4" name="図 3">
            <a:extLst>
              <a:ext uri="{FF2B5EF4-FFF2-40B4-BE49-F238E27FC236}">
                <a16:creationId xmlns:a16="http://schemas.microsoft.com/office/drawing/2014/main" id="{9E05B534-E7D8-4C23-BD30-6ED8C4939B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0574" y="5880441"/>
            <a:ext cx="4561338" cy="3066200"/>
          </a:xfrm>
          <a:prstGeom prst="rect">
            <a:avLst/>
          </a:prstGeom>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effectStyle>
        <a:effectStyle>
          <a:effectLst/>
        </a:effectStyle>
        <a:effectStyle>
          <a:effectLst/>
        </a:effectStyle>
      </a:effectStyleLst>
      <a:bgFillStyleLst>
        <a:solidFill>
          <a:srgbClr val="FFFFFF"/>
        </a:solidFill>
        <a:solidFill>
          <a:srgbClr val="FFFFFF"/>
        </a:solidFill>
        <a:solidFill>
          <a:srgbClr val="FFFFFF"/>
        </a:soli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effectStyle>
        <a:effectStyle>
          <a:effectLst/>
        </a:effectStyle>
        <a:effectStyle>
          <a:effectLst/>
        </a:effectStyle>
      </a:effectStyleLst>
      <a:bgFillStyleLst>
        <a:solidFill>
          <a:srgbClr val="FFFFFF"/>
        </a:solidFill>
        <a:solidFill>
          <a:srgbClr val="FFFFFF"/>
        </a:solidFill>
        <a:solidFill>
          <a:srgbClr val="FFFFFF"/>
        </a:soli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474</TotalTime>
  <Words>345</Words>
  <Application>Microsoft Office PowerPoint</Application>
  <PresentationFormat>ユーザー設定</PresentationFormat>
  <Paragraphs>76</Paragraphs>
  <Slides>4</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Helvetica Neue Light</vt:lpstr>
      <vt:lpstr>Helvetica Neue Thin</vt:lpstr>
      <vt:lpstr>Lucida Grande</vt:lpstr>
      <vt:lpstr>ヒラギノ角ゴ ProN W3</vt:lpstr>
      <vt:lpstr>ヒラギノ角ゴ ProN W6</vt:lpstr>
      <vt:lpstr>White</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日詰 彩夏</cp:lastModifiedBy>
  <cp:revision>5</cp:revision>
  <dcterms:modified xsi:type="dcterms:W3CDTF">2022-02-25T10:13:41Z</dcterms:modified>
</cp:coreProperties>
</file>