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60" r:id="rId3"/>
    <p:sldId id="259" r:id="rId4"/>
    <p:sldId id="258" r:id="rId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350" y="66"/>
      </p:cViewPr>
      <p:guideLst>
        <p:guide orient="horz" pos="3072"/>
        <p:guide pos="40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1143000" y="685800"/>
            <a:ext cx="4572000" cy="3429000"/>
          </a:xfrm>
          <a:prstGeom prst="rect">
            <a:avLst/>
          </a:prstGeom>
        </p:spPr>
        <p:txBody>
          <a:bodyPr/>
          <a:lstStyle/>
          <a:p>
            <a:endParaRPr/>
          </a:p>
        </p:txBody>
      </p:sp>
      <p:sp>
        <p:nvSpPr>
          <p:cNvPr id="52" name="Shape 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&lt;#&gt;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rPr/>
              <a:pPr/>
              <a:t>&lt;#&gt;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rPr/>
              <a:pPr/>
              <a:t>&lt;#&gt;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rPr/>
              <a:pPr/>
              <a:t>&lt;#&gt;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jpg" descr="p.jpg"/>
          <p:cNvPicPr>
            <a:picLocks noChangeAspect="1"/>
          </p:cNvPicPr>
          <p:nvPr/>
        </p:nvPicPr>
        <p:blipFill>
          <a:blip r:embed="rId2" cstate="print">
            <a:extLst/>
          </a:blip>
          <a:srcRect t="2635" b="2635"/>
          <a:stretch>
            <a:fillRect/>
          </a:stretch>
        </p:blipFill>
        <p:spPr>
          <a:xfrm>
            <a:off x="-301626" y="13890"/>
            <a:ext cx="13607956" cy="9700421"/>
          </a:xfrm>
          <a:prstGeom prst="rect">
            <a:avLst/>
          </a:prstGeom>
          <a:ln w="12700">
            <a:miter lim="400000"/>
          </a:ln>
        </p:spPr>
      </p:pic>
      <p:sp>
        <p:nvSpPr>
          <p:cNvPr id="55" name="出身：…"/>
          <p:cNvSpPr txBox="1"/>
          <p:nvPr/>
        </p:nvSpPr>
        <p:spPr>
          <a:xfrm>
            <a:off x="1317824" y="2782656"/>
            <a:ext cx="1581267" cy="3602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r" defTabSz="457200">
              <a:lnSpc>
                <a:spcPct val="300000"/>
              </a:lnSpc>
              <a:defRPr sz="1800">
                <a:latin typeface="ヒラギノ角ゴ ProN W6"/>
                <a:ea typeface="ヒラギノ角ゴ ProN W6"/>
                <a:cs typeface="ヒラギノ角ゴ ProN W6"/>
                <a:sym typeface="ヒラギノ角ゴ ProN W6"/>
              </a:defRPr>
            </a:pPr>
            <a:r>
              <a:rPr sz="2000" dirty="0">
                <a:latin typeface="BIZ UDPゴシック" pitchFamily="50" charset="-128"/>
                <a:ea typeface="BIZ UDPゴシック" pitchFamily="50" charset="-128"/>
              </a:rPr>
              <a:t>出身</a:t>
            </a:r>
            <a:r>
              <a:rPr sz="2000" dirty="0" smtClean="0">
                <a:latin typeface="BIZ UDPゴシック" pitchFamily="50" charset="-128"/>
                <a:ea typeface="BIZ UDPゴシック" pitchFamily="50" charset="-128"/>
              </a:rPr>
              <a:t>：</a:t>
            </a:r>
            <a:endParaRPr lang="en-US" sz="2000" dirty="0" smtClean="0">
              <a:latin typeface="BIZ UDPゴシック" pitchFamily="50" charset="-128"/>
              <a:ea typeface="BIZ UDPゴシック"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sz="2000" dirty="0" smtClean="0">
                <a:latin typeface="BIZ UDPゴシック" pitchFamily="50" charset="-128"/>
                <a:ea typeface="BIZ UDPゴシック" pitchFamily="50" charset="-128"/>
              </a:rPr>
              <a:t>活動場</a:t>
            </a:r>
            <a:r>
              <a:rPr lang="ja-JP" altLang="en-US" sz="2000" dirty="0" smtClean="0">
                <a:latin typeface="BIZ UDPゴシック" pitchFamily="50" charset="-128"/>
                <a:ea typeface="BIZ UDPゴシック" pitchFamily="50" charset="-128"/>
              </a:rPr>
              <a:t>所</a:t>
            </a:r>
            <a:r>
              <a:rPr sz="2000" dirty="0" smtClean="0">
                <a:latin typeface="BIZ UDPゴシック" pitchFamily="50" charset="-128"/>
                <a:ea typeface="BIZ UDPゴシック" pitchFamily="50" charset="-128"/>
              </a:rPr>
              <a:t>：</a:t>
            </a:r>
            <a:endParaRPr lang="en-US" sz="2000" dirty="0" smtClean="0">
              <a:latin typeface="BIZ UDPゴシック" pitchFamily="50" charset="-128"/>
              <a:ea typeface="BIZ UDPゴシック"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sz="2000" dirty="0" smtClean="0">
                <a:latin typeface="BIZ UDPゴシック" pitchFamily="50" charset="-128"/>
                <a:ea typeface="BIZ UDPゴシック" pitchFamily="50" charset="-128"/>
              </a:rPr>
              <a:t>活動内容：</a:t>
            </a:r>
            <a:endParaRPr sz="2000" dirty="0">
              <a:latin typeface="BIZ UDPゴシック" pitchFamily="50" charset="-128"/>
              <a:ea typeface="BIZ UDPゴシック" pitchFamily="50" charset="-128"/>
            </a:endParaRPr>
          </a:p>
          <a:p>
            <a:pPr algn="r" defTabSz="457200">
              <a:lnSpc>
                <a:spcPct val="300000"/>
              </a:lnSpc>
              <a:defRPr sz="1800">
                <a:latin typeface="ヒラギノ角ゴ ProN W6"/>
                <a:ea typeface="ヒラギノ角ゴ ProN W6"/>
                <a:cs typeface="ヒラギノ角ゴ ProN W6"/>
                <a:sym typeface="ヒラギノ角ゴ ProN W6"/>
              </a:defRPr>
            </a:pPr>
            <a:r>
              <a:rPr sz="2000" dirty="0">
                <a:latin typeface="BIZ UDPゴシック" pitchFamily="50" charset="-128"/>
                <a:ea typeface="BIZ UDPゴシック" pitchFamily="50" charset="-128"/>
              </a:rPr>
              <a:t>任期：</a:t>
            </a:r>
          </a:p>
        </p:txBody>
      </p:sp>
      <p:sp>
        <p:nvSpPr>
          <p:cNvPr id="56" name="埼玉県…"/>
          <p:cNvSpPr txBox="1"/>
          <p:nvPr/>
        </p:nvSpPr>
        <p:spPr>
          <a:xfrm>
            <a:off x="2862132" y="2740585"/>
            <a:ext cx="4014581" cy="3722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函館市</a:t>
            </a:r>
            <a:endParaRPr sz="2800" dirty="0">
              <a:latin typeface="BIZ UDPゴシック" pitchFamily="50" charset="-128"/>
              <a:ea typeface="BIZ UDPゴシック"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島の駅、海岸、日本</a:t>
            </a:r>
            <a:endParaRPr sz="2800" dirty="0">
              <a:latin typeface="BIZ UDPゴシック" pitchFamily="50" charset="-128"/>
              <a:ea typeface="BIZ UDPゴシック"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lang="ja-JP" altLang="en-US" sz="2800" dirty="0" smtClean="0">
                <a:latin typeface="BIZ UDPゴシック" pitchFamily="50" charset="-128"/>
                <a:ea typeface="BIZ UDPゴシック" pitchFamily="50" charset="-128"/>
              </a:rPr>
              <a:t>海藻押し葉普及活動</a:t>
            </a:r>
            <a:endParaRPr sz="2800" dirty="0">
              <a:latin typeface="BIZ UDPゴシック" pitchFamily="50" charset="-128"/>
              <a:ea typeface="BIZ UDPゴシック" pitchFamily="50" charset="-128"/>
            </a:endParaRPr>
          </a:p>
          <a:p>
            <a:pPr algn="l" defTabSz="457200">
              <a:lnSpc>
                <a:spcPct val="209999"/>
              </a:lnSpc>
              <a:defRPr>
                <a:latin typeface="ヒラギノ角ゴ ProN W6"/>
                <a:ea typeface="ヒラギノ角ゴ ProN W6"/>
                <a:cs typeface="ヒラギノ角ゴ ProN W6"/>
                <a:sym typeface="ヒラギノ角ゴ ProN W6"/>
              </a:defRPr>
            </a:pPr>
            <a:r>
              <a:rPr sz="2800" dirty="0" smtClean="0">
                <a:latin typeface="BIZ UDPゴシック" pitchFamily="50" charset="-128"/>
                <a:ea typeface="BIZ UDPゴシック" pitchFamily="50" charset="-128"/>
              </a:rPr>
              <a:t>202</a:t>
            </a:r>
            <a:r>
              <a:rPr lang="en-US" sz="2800" dirty="0" smtClean="0">
                <a:latin typeface="BIZ UDPゴシック" pitchFamily="50" charset="-128"/>
                <a:ea typeface="BIZ UDPゴシック" pitchFamily="50" charset="-128"/>
              </a:rPr>
              <a:t>3</a:t>
            </a:r>
            <a:r>
              <a:rPr lang="ja-JP" altLang="en-US" sz="2800" dirty="0" smtClean="0">
                <a:latin typeface="BIZ UDPゴシック" pitchFamily="50" charset="-128"/>
                <a:ea typeface="BIZ UDPゴシック" pitchFamily="50" charset="-128"/>
              </a:rPr>
              <a:t>年</a:t>
            </a:r>
            <a:r>
              <a:rPr lang="en-US" altLang="ja-JP" sz="2800" dirty="0" smtClean="0">
                <a:latin typeface="BIZ UDPゴシック" pitchFamily="50" charset="-128"/>
                <a:ea typeface="BIZ UDPゴシック" pitchFamily="50" charset="-128"/>
              </a:rPr>
              <a:t>6</a:t>
            </a:r>
            <a:r>
              <a:rPr lang="ja-JP" altLang="en-US" sz="2800" dirty="0" smtClean="0">
                <a:latin typeface="BIZ UDPゴシック" pitchFamily="50" charset="-128"/>
                <a:ea typeface="BIZ UDPゴシック" pitchFamily="50" charset="-128"/>
              </a:rPr>
              <a:t>月</a:t>
            </a:r>
            <a:endParaRPr sz="2800" dirty="0">
              <a:latin typeface="BIZ UDPゴシック" pitchFamily="50" charset="-128"/>
              <a:ea typeface="BIZ UDPゴシック" pitchFamily="50" charset="-128"/>
            </a:endParaRP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dirty="0" smtClean="0">
                <a:latin typeface="BIZ UDPゴシック" pitchFamily="50" charset="-128"/>
                <a:ea typeface="BIZ UDPゴシック" pitchFamily="50" charset="-128"/>
              </a:rPr>
              <a:t>安田志穂</a:t>
            </a:r>
            <a:endParaRPr dirty="0">
              <a:latin typeface="BIZ UDPゴシック" pitchFamily="50" charset="-128"/>
              <a:ea typeface="BIZ UDPゴシック" pitchFamily="50" charset="-128"/>
            </a:endParaRPr>
          </a:p>
        </p:txBody>
      </p:sp>
      <p:sp>
        <p:nvSpPr>
          <p:cNvPr id="58" name="地域おこし協力隊…"/>
          <p:cNvSpPr txBox="1"/>
          <p:nvPr/>
        </p:nvSpPr>
        <p:spPr>
          <a:xfrm>
            <a:off x="10549154" y="816560"/>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a:latin typeface="BIZ UDPゴシック" pitchFamily="50" charset="-128"/>
                <a:ea typeface="BIZ UDPゴシック" pitchFamily="50" charset="-128"/>
              </a:rPr>
              <a:t>地域おこし協力隊</a:t>
            </a:r>
          </a:p>
          <a:p>
            <a:pPr algn="r" defTabSz="457200">
              <a:lnSpc>
                <a:spcPct val="80000"/>
              </a:lnSpc>
              <a:defRPr sz="1700"/>
            </a:pPr>
            <a:r>
              <a:rPr dirty="0">
                <a:latin typeface="BIZ UDPゴシック" pitchFamily="50" charset="-128"/>
                <a:ea typeface="BIZ UDPゴシック" pitchFamily="50" charset="-128"/>
              </a:rPr>
              <a:t>発表資料</a:t>
            </a:r>
          </a:p>
        </p:txBody>
      </p:sp>
      <p:sp>
        <p:nvSpPr>
          <p:cNvPr id="59" name="北海道 利尻町"/>
          <p:cNvSpPr txBox="1"/>
          <p:nvPr/>
        </p:nvSpPr>
        <p:spPr>
          <a:xfrm>
            <a:off x="10286572" y="-396854"/>
            <a:ext cx="2508887" cy="134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317824" y="7302564"/>
            <a:ext cx="10657184" cy="11587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ja-JP" altLang="en-US" sz="2800" dirty="0" smtClean="0">
                <a:latin typeface="BIZ UDPゴシック" pitchFamily="50" charset="-128"/>
                <a:ea typeface="BIZ UDPゴシック" pitchFamily="50" charset="-128"/>
              </a:rPr>
              <a:t>海藻押し葉の美しさ・ユニークさ・癒しを島内外の方々に伝え、人に環境に優しい地域文化として親しんでもらっています。</a:t>
            </a:r>
            <a:endParaRPr sz="2800" dirty="0">
              <a:latin typeface="BIZ UDPゴシック" pitchFamily="50" charset="-128"/>
              <a:ea typeface="BIZ UDPゴシック" pitchFamily="50" charset="-128"/>
            </a:endParaRPr>
          </a:p>
        </p:txBody>
      </p:sp>
      <p:sp>
        <p:nvSpPr>
          <p:cNvPr id="61" name="円形"/>
          <p:cNvSpPr/>
          <p:nvPr/>
        </p:nvSpPr>
        <p:spPr>
          <a:xfrm>
            <a:off x="6898085" y="1447125"/>
            <a:ext cx="5312550" cy="5312550"/>
          </a:xfrm>
          <a:prstGeom prst="ellipse">
            <a:avLst/>
          </a:prstGeom>
          <a:solidFill>
            <a:srgbClr val="F0AFB0"/>
          </a:solidFill>
          <a:ln w="12700">
            <a:miter lim="400000"/>
          </a:ln>
        </p:spPr>
        <p:txBody>
          <a:bodyPr lIns="50800" tIns="50800" rIns="50800" bIns="50800" anchor="ctr"/>
          <a:lstStyle/>
          <a:p>
            <a:endParaRPr/>
          </a:p>
        </p:txBody>
      </p:sp>
      <p:sp>
        <p:nvSpPr>
          <p:cNvPr id="62" name="円形"/>
          <p:cNvSpPr/>
          <p:nvPr/>
        </p:nvSpPr>
        <p:spPr>
          <a:xfrm>
            <a:off x="7051452" y="1600492"/>
            <a:ext cx="5005815" cy="5005815"/>
          </a:xfrm>
          <a:prstGeom prst="ellipse">
            <a:avLst/>
          </a:prstGeom>
          <a:solidFill>
            <a:srgbClr val="FFFFFF"/>
          </a:solidFill>
          <a:ln w="12700">
            <a:miter lim="400000"/>
          </a:ln>
        </p:spPr>
        <p:txBody>
          <a:bodyPr lIns="50800" tIns="50800" rIns="50800" bIns="50800" anchor="ctr"/>
          <a:lstStyle/>
          <a:p>
            <a:endParaRPr/>
          </a:p>
        </p:txBody>
      </p:sp>
      <p:pic>
        <p:nvPicPr>
          <p:cNvPr id="14" name="図 13" descr="海藻押し葉.png"/>
          <p:cNvPicPr>
            <a:picLocks noChangeAspect="1"/>
          </p:cNvPicPr>
          <p:nvPr/>
        </p:nvPicPr>
        <p:blipFill>
          <a:blip r:embed="rId3" cstate="print"/>
          <a:stretch>
            <a:fillRect/>
          </a:stretch>
        </p:blipFill>
        <p:spPr>
          <a:xfrm>
            <a:off x="8230592" y="2644552"/>
            <a:ext cx="4464496" cy="4464496"/>
          </a:xfrm>
          <a:prstGeom prst="rect">
            <a:avLst/>
          </a:prstGeom>
        </p:spPr>
      </p:pic>
      <p:pic>
        <p:nvPicPr>
          <p:cNvPr id="15" name="図 14" descr="IMG_3008.jpeg"/>
          <p:cNvPicPr>
            <a:picLocks noChangeAspect="1"/>
          </p:cNvPicPr>
          <p:nvPr/>
        </p:nvPicPr>
        <p:blipFill>
          <a:blip r:embed="rId4" cstate="print"/>
          <a:srcRect r="23944" b="13615"/>
          <a:stretch>
            <a:fillRect/>
          </a:stretch>
        </p:blipFill>
        <p:spPr>
          <a:xfrm>
            <a:off x="6574408" y="1852464"/>
            <a:ext cx="3888432" cy="3312368"/>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jpg" descr="p.jpg"/>
          <p:cNvPicPr>
            <a:picLocks noChangeAspect="1"/>
          </p:cNvPicPr>
          <p:nvPr/>
        </p:nvPicPr>
        <p:blipFill>
          <a:blip r:embed="rId2" cstate="print">
            <a:extLst/>
          </a:blip>
          <a:srcRect t="2635" b="2635"/>
          <a:stretch>
            <a:fillRect/>
          </a:stretch>
        </p:blipFill>
        <p:spPr>
          <a:xfrm>
            <a:off x="-301625" y="-19744"/>
            <a:ext cx="13607954" cy="9700421"/>
          </a:xfrm>
          <a:prstGeom prst="rect">
            <a:avLst/>
          </a:prstGeom>
          <a:ln w="12700">
            <a:miter lim="400000"/>
          </a:ln>
        </p:spPr>
      </p:pic>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a:latin typeface="BIZ UDPゴシック" pitchFamily="50" charset="-128"/>
                <a:ea typeface="BIZ UDPゴシック" pitchFamily="50" charset="-128"/>
              </a:rPr>
              <a:t>活動内容</a:t>
            </a:r>
          </a:p>
        </p:txBody>
      </p:sp>
      <p:sp>
        <p:nvSpPr>
          <p:cNvPr id="70" name="地域おこし協力隊…"/>
          <p:cNvSpPr txBox="1"/>
          <p:nvPr/>
        </p:nvSpPr>
        <p:spPr>
          <a:xfrm>
            <a:off x="10549154" y="951825"/>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a:latin typeface="BIZ UDPゴシック" pitchFamily="50" charset="-128"/>
                <a:ea typeface="BIZ UDPゴシック" pitchFamily="50" charset="-128"/>
              </a:rPr>
              <a:t>地域おこし協力隊</a:t>
            </a:r>
          </a:p>
          <a:p>
            <a:pPr algn="r" defTabSz="457200">
              <a:lnSpc>
                <a:spcPct val="80000"/>
              </a:lnSpc>
              <a:defRPr sz="1700"/>
            </a:pPr>
            <a:r>
              <a:rPr dirty="0">
                <a:latin typeface="BIZ UDPゴシック" pitchFamily="50" charset="-128"/>
                <a:ea typeface="BIZ UDPゴシック" pitchFamily="50" charset="-128"/>
              </a:rPr>
              <a:t>発表資料</a:t>
            </a:r>
          </a:p>
        </p:txBody>
      </p:sp>
      <p:sp>
        <p:nvSpPr>
          <p:cNvPr id="71" name="北海道 利尻町"/>
          <p:cNvSpPr txBox="1"/>
          <p:nvPr/>
        </p:nvSpPr>
        <p:spPr>
          <a:xfrm>
            <a:off x="10286572" y="-415656"/>
            <a:ext cx="2508887" cy="134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pic>
        <p:nvPicPr>
          <p:cNvPr id="1026" name="Picture 2" descr="C:\Users\yasuda-shiho\Desktop\IMG_7128.jpg"/>
          <p:cNvPicPr>
            <a:picLocks noChangeAspect="1" noChangeArrowheads="1"/>
          </p:cNvPicPr>
          <p:nvPr/>
        </p:nvPicPr>
        <p:blipFill>
          <a:blip r:embed="rId3" cstate="print"/>
          <a:srcRect/>
          <a:stretch>
            <a:fillRect/>
          </a:stretch>
        </p:blipFill>
        <p:spPr bwMode="auto">
          <a:xfrm rot="10800000">
            <a:off x="1341827" y="1924472"/>
            <a:ext cx="3216357" cy="2412268"/>
          </a:xfrm>
          <a:prstGeom prst="rect">
            <a:avLst/>
          </a:prstGeom>
          <a:noFill/>
        </p:spPr>
      </p:pic>
      <p:pic>
        <p:nvPicPr>
          <p:cNvPr id="1027" name="Picture 3" descr="C:\Users\yasuda-shiho\Desktop\IMG_1750.JPG"/>
          <p:cNvPicPr>
            <a:picLocks noChangeAspect="1" noChangeArrowheads="1"/>
          </p:cNvPicPr>
          <p:nvPr/>
        </p:nvPicPr>
        <p:blipFill>
          <a:blip r:embed="rId4" cstate="print"/>
          <a:srcRect/>
          <a:stretch>
            <a:fillRect/>
          </a:stretch>
        </p:blipFill>
        <p:spPr bwMode="auto">
          <a:xfrm>
            <a:off x="7150472" y="5740896"/>
            <a:ext cx="4080453" cy="3060340"/>
          </a:xfrm>
          <a:prstGeom prst="rect">
            <a:avLst/>
          </a:prstGeom>
          <a:noFill/>
        </p:spPr>
      </p:pic>
      <p:pic>
        <p:nvPicPr>
          <p:cNvPr id="3" name="Picture 2" descr="C:\Users\yasuda-shiho\Desktop\IMG_2800 (1).jpg"/>
          <p:cNvPicPr>
            <a:picLocks noChangeAspect="1" noChangeArrowheads="1"/>
          </p:cNvPicPr>
          <p:nvPr/>
        </p:nvPicPr>
        <p:blipFill>
          <a:blip r:embed="rId5" cstate="print"/>
          <a:srcRect/>
          <a:stretch>
            <a:fillRect/>
          </a:stretch>
        </p:blipFill>
        <p:spPr bwMode="auto">
          <a:xfrm>
            <a:off x="1389832" y="4444752"/>
            <a:ext cx="3168352" cy="2112234"/>
          </a:xfrm>
          <a:prstGeom prst="rect">
            <a:avLst/>
          </a:prstGeom>
          <a:noFill/>
        </p:spPr>
      </p:pic>
      <p:pic>
        <p:nvPicPr>
          <p:cNvPr id="10" name="図 9" descr="ＳＤＧＳ.png"/>
          <p:cNvPicPr>
            <a:picLocks noChangeAspect="1"/>
          </p:cNvPicPr>
          <p:nvPr/>
        </p:nvPicPr>
        <p:blipFill>
          <a:blip r:embed="rId6" cstate="print"/>
          <a:stretch>
            <a:fillRect/>
          </a:stretch>
        </p:blipFill>
        <p:spPr>
          <a:xfrm>
            <a:off x="7870552" y="6316960"/>
            <a:ext cx="936104" cy="660442"/>
          </a:xfrm>
          <a:prstGeom prst="rect">
            <a:avLst/>
          </a:prstGeom>
        </p:spPr>
      </p:pic>
      <p:sp>
        <p:nvSpPr>
          <p:cNvPr id="11" name="テキスト ボックス 10"/>
          <p:cNvSpPr txBox="1"/>
          <p:nvPr/>
        </p:nvSpPr>
        <p:spPr>
          <a:xfrm>
            <a:off x="10030792" y="1887498"/>
            <a:ext cx="3425423"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altLang="ja-JP" sz="3200" dirty="0" smtClean="0">
                <a:latin typeface="BIZ UDPゴシック" pitchFamily="50" charset="-128"/>
                <a:ea typeface="BIZ UDPゴシック" pitchFamily="50" charset="-128"/>
              </a:rPr>
              <a:t>【</a:t>
            </a:r>
            <a:r>
              <a:rPr lang="ja-JP" altLang="en-US" sz="3200" dirty="0" smtClean="0">
                <a:latin typeface="BIZ UDPゴシック" pitchFamily="50" charset="-128"/>
                <a:ea typeface="BIZ UDPゴシック" pitchFamily="50" charset="-128"/>
              </a:rPr>
              <a:t>利尻高等学校</a:t>
            </a:r>
            <a:r>
              <a:rPr lang="en-US" altLang="ja-JP" sz="3200" dirty="0" smtClean="0">
                <a:latin typeface="BIZ UDPゴシック" pitchFamily="50" charset="-128"/>
                <a:ea typeface="BIZ UDPゴシック" pitchFamily="50" charset="-128"/>
              </a:rPr>
              <a:t>】</a:t>
            </a:r>
            <a:endParaRPr kumimoji="0" lang="en-US" altLang="ja-JP"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　</a:t>
            </a:r>
            <a:r>
              <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R3</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年</a:t>
            </a:r>
            <a:r>
              <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11</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月</a:t>
            </a:r>
            <a:endPar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endParaRPr>
          </a:p>
          <a:p>
            <a:pPr marL="0" marR="0" indent="0" algn="l" defTabSz="584200" rtl="0" fontAlgn="auto" latinLnBrk="0" hangingPunct="0">
              <a:lnSpc>
                <a:spcPct val="100000"/>
              </a:lnSpc>
              <a:spcBef>
                <a:spcPts val="0"/>
              </a:spcBef>
              <a:spcAft>
                <a:spcPts val="0"/>
              </a:spcAft>
              <a:buClrTx/>
              <a:buSzTx/>
              <a:buFontTx/>
              <a:buNone/>
              <a:tabLst/>
            </a:pPr>
            <a:r>
              <a:rPr lang="ja-JP" altLang="en-US" sz="2800" dirty="0" smtClean="0">
                <a:latin typeface="BIZ UDPゴシック" pitchFamily="50" charset="-128"/>
                <a:ea typeface="BIZ UDPゴシック" pitchFamily="50" charset="-128"/>
              </a:rPr>
              <a:t>　</a:t>
            </a:r>
            <a:r>
              <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2</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年生</a:t>
            </a:r>
            <a:r>
              <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21</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名</a:t>
            </a:r>
            <a:endPar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2" name="テキスト ボックス 11"/>
          <p:cNvSpPr txBox="1"/>
          <p:nvPr/>
        </p:nvSpPr>
        <p:spPr>
          <a:xfrm>
            <a:off x="525736" y="6784042"/>
            <a:ext cx="5976664" cy="15183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lang="ja-JP" altLang="en-US" sz="3200" dirty="0" smtClean="0">
                <a:latin typeface="BIZ UDPゴシック" pitchFamily="50" charset="-128"/>
                <a:ea typeface="BIZ UDPゴシック" pitchFamily="50" charset="-128"/>
              </a:rPr>
              <a:t>利尻中学校</a:t>
            </a:r>
            <a:r>
              <a:rPr lang="en-US" altLang="ja-JP" sz="3200" dirty="0" smtClean="0">
                <a:latin typeface="BIZ UDPゴシック" pitchFamily="50" charset="-128"/>
                <a:ea typeface="BIZ UDPゴシック" pitchFamily="50" charset="-128"/>
              </a:rPr>
              <a:t>】</a:t>
            </a:r>
          </a:p>
          <a:p>
            <a:pPr marL="0" marR="0" indent="0" algn="l" defTabSz="584200" rtl="0" fontAlgn="auto" latinLnBrk="0" hangingPunct="0">
              <a:lnSpc>
                <a:spcPct val="100000"/>
              </a:lnSpc>
              <a:spcBef>
                <a:spcPts val="0"/>
              </a:spcBef>
              <a:spcAft>
                <a:spcPts val="0"/>
              </a:spcAft>
              <a:buClrTx/>
              <a:buSzTx/>
              <a:buFontTx/>
              <a:buNone/>
              <a:tabLst/>
            </a:pPr>
            <a:r>
              <a:rPr lang="ja-JP" altLang="en-US" sz="3200" dirty="0" smtClean="0">
                <a:latin typeface="BIZ UDPゴシック" pitchFamily="50" charset="-128"/>
                <a:ea typeface="BIZ UDPゴシック" pitchFamily="50" charset="-128"/>
              </a:rPr>
              <a:t>　</a:t>
            </a:r>
            <a:r>
              <a:rPr lang="en-US" altLang="ja-JP" sz="2800" dirty="0" smtClean="0">
                <a:latin typeface="BIZ UDPゴシック" pitchFamily="50" charset="-128"/>
                <a:ea typeface="BIZ UDPゴシック" pitchFamily="50" charset="-128"/>
              </a:rPr>
              <a:t>R3</a:t>
            </a:r>
            <a:r>
              <a:rPr lang="ja-JP" altLang="en-US" sz="2800" dirty="0" smtClean="0">
                <a:latin typeface="BIZ UDPゴシック" pitchFamily="50" charset="-128"/>
                <a:ea typeface="BIZ UDPゴシック" pitchFamily="50" charset="-128"/>
              </a:rPr>
              <a:t>年</a:t>
            </a:r>
            <a:r>
              <a:rPr lang="en-US" altLang="ja-JP" sz="2800" dirty="0" smtClean="0">
                <a:latin typeface="BIZ UDPゴシック" pitchFamily="50" charset="-128"/>
                <a:ea typeface="BIZ UDPゴシック" pitchFamily="50" charset="-128"/>
              </a:rPr>
              <a:t>6</a:t>
            </a:r>
            <a:r>
              <a:rPr lang="ja-JP" altLang="en-US" sz="2800" dirty="0" smtClean="0">
                <a:latin typeface="BIZ UDPゴシック" pitchFamily="50" charset="-128"/>
                <a:ea typeface="BIZ UDPゴシック" pitchFamily="50" charset="-128"/>
              </a:rPr>
              <a:t>月～７月</a:t>
            </a:r>
            <a:r>
              <a:rPr lang="en-US" altLang="ja-JP" sz="2800" dirty="0" smtClean="0">
                <a:latin typeface="BIZ UDPゴシック" pitchFamily="50" charset="-128"/>
                <a:ea typeface="BIZ UDPゴシック" pitchFamily="50" charset="-128"/>
              </a:rPr>
              <a:t>2</a:t>
            </a:r>
            <a:r>
              <a:rPr lang="ja-JP" altLang="en-US" sz="2800" dirty="0" smtClean="0">
                <a:latin typeface="BIZ UDPゴシック" pitchFamily="50" charset="-128"/>
                <a:ea typeface="BIZ UDPゴシック" pitchFamily="50" charset="-128"/>
              </a:rPr>
              <a:t>年生</a:t>
            </a:r>
            <a:r>
              <a:rPr lang="en-US" altLang="ja-JP" sz="2800" dirty="0" smtClean="0">
                <a:latin typeface="BIZ UDPゴシック" pitchFamily="50" charset="-128"/>
                <a:ea typeface="BIZ UDPゴシック" pitchFamily="50" charset="-128"/>
              </a:rPr>
              <a:t>18</a:t>
            </a:r>
            <a:r>
              <a:rPr lang="ja-JP" altLang="en-US" sz="2800" dirty="0" smtClean="0">
                <a:latin typeface="BIZ UDPゴシック" pitchFamily="50" charset="-128"/>
                <a:ea typeface="BIZ UDPゴシック" pitchFamily="50" charset="-128"/>
              </a:rPr>
              <a:t>名</a:t>
            </a:r>
            <a:endParaRPr lang="en-US" altLang="ja-JP" sz="2800" dirty="0" smtClean="0">
              <a:latin typeface="BIZ UDPゴシック" pitchFamily="50" charset="-128"/>
              <a:ea typeface="BIZ UDPゴシック" pitchFamily="50" charset="-128"/>
            </a:endParaRPr>
          </a:p>
          <a:p>
            <a:pPr marL="0" marR="0" indent="0" algn="l" defTabSz="584200" rtl="0" fontAlgn="auto" latinLnBrk="0" hangingPunct="0">
              <a:lnSpc>
                <a:spcPct val="100000"/>
              </a:lnSpc>
              <a:spcBef>
                <a:spcPts val="0"/>
              </a:spcBef>
              <a:spcAft>
                <a:spcPts val="0"/>
              </a:spcAft>
              <a:buClrTx/>
              <a:buSzTx/>
              <a:buFontTx/>
              <a:buNone/>
              <a:tabLst/>
            </a:pPr>
            <a:r>
              <a:rPr lang="ja-JP" altLang="en-US" sz="2800" dirty="0" smtClean="0">
                <a:latin typeface="BIZ UDPゴシック" pitchFamily="50" charset="-128"/>
                <a:ea typeface="BIZ UDPゴシック" pitchFamily="50" charset="-128"/>
              </a:rPr>
              <a:t>　　　</a:t>
            </a:r>
            <a:r>
              <a:rPr lang="en-US" altLang="ja-JP" sz="2800" dirty="0" smtClean="0">
                <a:latin typeface="BIZ UDPゴシック" pitchFamily="50" charset="-128"/>
                <a:ea typeface="BIZ UDPゴシック" pitchFamily="50" charset="-128"/>
              </a:rPr>
              <a:t>12</a:t>
            </a:r>
            <a:r>
              <a:rPr lang="ja-JP" altLang="en-US" sz="2800" dirty="0" smtClean="0">
                <a:latin typeface="BIZ UDPゴシック" pitchFamily="50" charset="-128"/>
                <a:ea typeface="BIZ UDPゴシック" pitchFamily="50" charset="-128"/>
              </a:rPr>
              <a:t>月</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支援学級</a:t>
            </a:r>
            <a:r>
              <a:rPr kumimoji="0" lang="en-US" altLang="ja-JP"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2</a:t>
            </a:r>
            <a:r>
              <a:rPr kumimoji="0" lang="ja-JP" altLang="en-US" sz="28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名</a:t>
            </a:r>
            <a:endParaRPr kumimoji="0" lang="ja-JP" altLang="en-US" sz="28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5" name="テキスト ボックス 14"/>
          <p:cNvSpPr txBox="1"/>
          <p:nvPr/>
        </p:nvSpPr>
        <p:spPr>
          <a:xfrm>
            <a:off x="10318824" y="3364632"/>
            <a:ext cx="2757984"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ja-JP" altLang="en-US" sz="2800" dirty="0" smtClean="0">
                <a:latin typeface="BIZ UDPゴシック" pitchFamily="50" charset="-128"/>
                <a:ea typeface="BIZ UDPゴシック" pitchFamily="50" charset="-128"/>
              </a:rPr>
              <a:t>家政科授業</a:t>
            </a:r>
            <a:endParaRPr lang="en-US" altLang="ja-JP" sz="2800" dirty="0" smtClean="0">
              <a:latin typeface="BIZ UDPゴシック" pitchFamily="50" charset="-128"/>
              <a:ea typeface="BIZ UDPゴシック" pitchFamily="50" charset="-128"/>
            </a:endParaRPr>
          </a:p>
          <a:p>
            <a:pPr algn="l"/>
            <a:r>
              <a:rPr lang="en-US" altLang="ja-JP" sz="2800" dirty="0" smtClean="0">
                <a:latin typeface="BIZ UDPゴシック" pitchFamily="50" charset="-128"/>
                <a:ea typeface="BIZ UDPゴシック" pitchFamily="50" charset="-128"/>
              </a:rPr>
              <a:t>SDGs</a:t>
            </a:r>
            <a:r>
              <a:rPr lang="ja-JP" altLang="en-US" sz="2800" dirty="0" smtClean="0">
                <a:latin typeface="BIZ UDPゴシック" pitchFamily="50" charset="-128"/>
                <a:ea typeface="BIZ UDPゴシック" pitchFamily="50" charset="-128"/>
              </a:rPr>
              <a:t>の学び</a:t>
            </a:r>
            <a:endParaRPr lang="en-US" altLang="ja-JP" sz="2800" dirty="0" smtClean="0">
              <a:latin typeface="BIZ UDPゴシック" pitchFamily="50" charset="-128"/>
              <a:ea typeface="BIZ UDPゴシック" pitchFamily="50" charset="-128"/>
            </a:endParaRPr>
          </a:p>
          <a:p>
            <a:pPr marL="0" marR="0" indent="0" algn="l" defTabSz="584200" rtl="0" fontAlgn="auto" latinLnBrk="0" hangingPunct="0">
              <a:lnSpc>
                <a:spcPct val="100000"/>
              </a:lnSpc>
              <a:spcBef>
                <a:spcPts val="0"/>
              </a:spcBef>
              <a:spcAft>
                <a:spcPts val="0"/>
              </a:spcAft>
              <a:buClrTx/>
              <a:buSzTx/>
              <a:buFontTx/>
              <a:buNone/>
              <a:tabLst/>
            </a:pPr>
            <a:endParaRPr lang="en-US" altLang="ja-JP" sz="3200" dirty="0" smtClean="0">
              <a:latin typeface="BIZ UDPゴシック" pitchFamily="50" charset="-128"/>
              <a:ea typeface="BIZ UDPゴシック" pitchFamily="50" charset="-128"/>
            </a:endParaRPr>
          </a:p>
          <a:p>
            <a:pPr marL="0" marR="0" indent="0" algn="l" defTabSz="584200" rtl="0" fontAlgn="auto" latinLnBrk="0" hangingPunct="0">
              <a:lnSpc>
                <a:spcPct val="100000"/>
              </a:lnSpc>
              <a:spcBef>
                <a:spcPts val="0"/>
              </a:spcBef>
              <a:spcAft>
                <a:spcPts val="0"/>
              </a:spcAft>
              <a:buClrTx/>
              <a:buSzTx/>
              <a:buFontTx/>
              <a:buNone/>
              <a:tabLst/>
            </a:pP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6" name="テキスト ボックス 15"/>
          <p:cNvSpPr txBox="1"/>
          <p:nvPr/>
        </p:nvSpPr>
        <p:spPr>
          <a:xfrm>
            <a:off x="957784" y="8344991"/>
            <a:ext cx="4032448"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sz="2800" dirty="0" smtClean="0">
                <a:latin typeface="BIZ UDPゴシック" pitchFamily="50" charset="-128"/>
                <a:ea typeface="BIZ UDPゴシック" pitchFamily="50" charset="-128"/>
              </a:rPr>
              <a:t>総</a:t>
            </a:r>
            <a:r>
              <a:rPr lang="ja-JP" altLang="en-US" sz="2800" dirty="0" smtClean="0">
                <a:latin typeface="BIZ UDPゴシック" pitchFamily="50" charset="-128"/>
                <a:ea typeface="BIZ UDPゴシック" pitchFamily="50" charset="-128"/>
              </a:rPr>
              <a:t>合的な学</a:t>
            </a:r>
            <a:r>
              <a:rPr lang="ja-JP" altLang="en-US" sz="2800" dirty="0" smtClean="0">
                <a:latin typeface="BIZ UDPゴシック" pitchFamily="50" charset="-128"/>
                <a:ea typeface="BIZ UDPゴシック" pitchFamily="50" charset="-128"/>
              </a:rPr>
              <a:t>習</a:t>
            </a:r>
            <a:endParaRPr lang="en-US" altLang="ja-JP" sz="2800" dirty="0" smtClean="0">
              <a:latin typeface="BIZ UDPゴシック" pitchFamily="50" charset="-128"/>
              <a:ea typeface="BIZ UDPゴシック" pitchFamily="50" charset="-128"/>
            </a:endParaRPr>
          </a:p>
        </p:txBody>
      </p:sp>
      <p:pic>
        <p:nvPicPr>
          <p:cNvPr id="2" name="Picture 2" descr="C:\Users\yasuda-shiho\Desktop\gazou\高校授業\R3.11.30 2年生授業高校\IMG_1782.JPG"/>
          <p:cNvPicPr>
            <a:picLocks noChangeAspect="1" noChangeArrowheads="1"/>
          </p:cNvPicPr>
          <p:nvPr/>
        </p:nvPicPr>
        <p:blipFill>
          <a:blip r:embed="rId7" cstate="print"/>
          <a:srcRect/>
          <a:stretch>
            <a:fillRect/>
          </a:stretch>
        </p:blipFill>
        <p:spPr bwMode="auto">
          <a:xfrm rot="5400000">
            <a:off x="6706047" y="2368897"/>
            <a:ext cx="3555395" cy="2666546"/>
          </a:xfrm>
          <a:prstGeom prst="rect">
            <a:avLst/>
          </a:prstGeom>
          <a:noFill/>
        </p:spPr>
      </p:pic>
      <p:sp>
        <p:nvSpPr>
          <p:cNvPr id="17" name="テキスト ボックス 16"/>
          <p:cNvSpPr txBox="1"/>
          <p:nvPr/>
        </p:nvSpPr>
        <p:spPr>
          <a:xfrm>
            <a:off x="1389832" y="1307177"/>
            <a:ext cx="403244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dirty="0" smtClean="0">
                <a:solidFill>
                  <a:schemeClr val="bg1"/>
                </a:solidFill>
                <a:latin typeface="BIZ UDPゴシック" pitchFamily="50" charset="-128"/>
                <a:ea typeface="BIZ UDPゴシック" pitchFamily="50" charset="-128"/>
              </a:rPr>
              <a:t>①町</a:t>
            </a:r>
            <a:r>
              <a:rPr lang="ja-JP" altLang="en-US" dirty="0" smtClean="0">
                <a:solidFill>
                  <a:schemeClr val="bg1"/>
                </a:solidFill>
                <a:latin typeface="BIZ UDPゴシック" pitchFamily="50" charset="-128"/>
                <a:ea typeface="BIZ UDPゴシック" pitchFamily="50" charset="-128"/>
              </a:rPr>
              <a:t>内での活動</a:t>
            </a:r>
            <a:endParaRPr lang="en-US" altLang="ja-JP" dirty="0" smtClean="0">
              <a:solidFill>
                <a:schemeClr val="bg1"/>
              </a:solidFill>
              <a:latin typeface="BIZ UDPゴシック" pitchFamily="50" charset="-128"/>
              <a:ea typeface="BIZ UDPゴシック" pitchFamily="50" charset="-128"/>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プレースホルダ 13" descr="IMG_4666.jpg"/>
          <p:cNvPicPr>
            <a:picLocks noGrp="1" noChangeAspect="1"/>
          </p:cNvPicPr>
          <p:nvPr>
            <p:ph type="pic" idx="13"/>
          </p:nvPr>
        </p:nvPicPr>
        <p:blipFill>
          <a:blip r:embed="rId2" cstate="print"/>
          <a:srcRect t="9635" b="9635"/>
          <a:stretch>
            <a:fillRect/>
          </a:stretch>
        </p:blipFill>
        <p:spPr/>
      </p:pic>
      <p:sp>
        <p:nvSpPr>
          <p:cNvPr id="3" name="タイトル 2"/>
          <p:cNvSpPr>
            <a:spLocks noGrp="1"/>
          </p:cNvSpPr>
          <p:nvPr>
            <p:ph type="title"/>
          </p:nvPr>
        </p:nvSpPr>
        <p:spPr/>
        <p:txBody>
          <a:bodyPr/>
          <a:lstStyle/>
          <a:p>
            <a:endParaRPr kumimoji="1" lang="ja-JP" altLang="en-US"/>
          </a:p>
        </p:txBody>
      </p:sp>
      <p:sp>
        <p:nvSpPr>
          <p:cNvPr id="4" name="テキスト プレースホルダ 3"/>
          <p:cNvSpPr>
            <a:spLocks noGrp="1"/>
          </p:cNvSpPr>
          <p:nvPr>
            <p:ph type="body" sz="quarter" idx="1"/>
          </p:nvPr>
        </p:nvSpPr>
        <p:spPr/>
        <p:txBody>
          <a:bodyPr/>
          <a:lstStyle/>
          <a:p>
            <a:endParaRPr kumimoji="1" lang="ja-JP" altLang="en-US"/>
          </a:p>
        </p:txBody>
      </p:sp>
      <p:pic>
        <p:nvPicPr>
          <p:cNvPr id="5" name="p.jpg" descr="p.jpg"/>
          <p:cNvPicPr>
            <a:picLocks noChangeAspect="1"/>
          </p:cNvPicPr>
          <p:nvPr/>
        </p:nvPicPr>
        <p:blipFill>
          <a:blip r:embed="rId3" cstate="print">
            <a:extLst/>
          </a:blip>
          <a:srcRect t="2635" b="2635"/>
          <a:stretch>
            <a:fillRect/>
          </a:stretch>
        </p:blipFill>
        <p:spPr>
          <a:xfrm>
            <a:off x="-301625" y="13890"/>
            <a:ext cx="13607954" cy="9700421"/>
          </a:xfrm>
          <a:prstGeom prst="rect">
            <a:avLst/>
          </a:prstGeom>
          <a:ln w="12700">
            <a:miter lim="400000"/>
          </a:ln>
        </p:spPr>
      </p:pic>
      <p:pic>
        <p:nvPicPr>
          <p:cNvPr id="2051" name="Picture 3" descr="C:\Users\yasuda-shiho\Desktop\gazou\島外発表会\IMG_2400.JPG"/>
          <p:cNvPicPr>
            <a:picLocks noChangeAspect="1" noChangeArrowheads="1"/>
          </p:cNvPicPr>
          <p:nvPr/>
        </p:nvPicPr>
        <p:blipFill>
          <a:blip r:embed="rId4" cstate="print"/>
          <a:srcRect/>
          <a:stretch>
            <a:fillRect/>
          </a:stretch>
        </p:blipFill>
        <p:spPr bwMode="auto">
          <a:xfrm>
            <a:off x="7174474" y="4732784"/>
            <a:ext cx="5376598" cy="4032448"/>
          </a:xfrm>
          <a:prstGeom prst="rect">
            <a:avLst/>
          </a:prstGeom>
          <a:noFill/>
        </p:spPr>
      </p:pic>
      <p:sp>
        <p:nvSpPr>
          <p:cNvPr id="8" name="活動内容"/>
          <p:cNvSpPr txBox="1"/>
          <p:nvPr/>
        </p:nvSpPr>
        <p:spPr>
          <a:xfrm>
            <a:off x="787428" y="661255"/>
            <a:ext cx="3587613" cy="641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dirty="0">
                <a:latin typeface="BIZ UDPゴシック" pitchFamily="50" charset="-128"/>
                <a:ea typeface="BIZ UDPゴシック" pitchFamily="50" charset="-128"/>
              </a:rPr>
              <a:t>活動内容</a:t>
            </a:r>
          </a:p>
        </p:txBody>
      </p:sp>
      <p:sp>
        <p:nvSpPr>
          <p:cNvPr id="9" name="北海道 利尻町"/>
          <p:cNvSpPr txBox="1"/>
          <p:nvPr/>
        </p:nvSpPr>
        <p:spPr>
          <a:xfrm>
            <a:off x="10286572" y="-415656"/>
            <a:ext cx="2508887" cy="13490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sp>
        <p:nvSpPr>
          <p:cNvPr id="10" name="地域おこし協力隊…"/>
          <p:cNvSpPr txBox="1"/>
          <p:nvPr/>
        </p:nvSpPr>
        <p:spPr>
          <a:xfrm>
            <a:off x="10549154" y="951825"/>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a:latin typeface="BIZ UDPゴシック" pitchFamily="50" charset="-128"/>
                <a:ea typeface="BIZ UDPゴシック" pitchFamily="50" charset="-128"/>
              </a:rPr>
              <a:t>地域おこし協力隊</a:t>
            </a:r>
          </a:p>
          <a:p>
            <a:pPr algn="r" defTabSz="457200">
              <a:lnSpc>
                <a:spcPct val="80000"/>
              </a:lnSpc>
              <a:defRPr sz="1700"/>
            </a:pPr>
            <a:r>
              <a:rPr dirty="0">
                <a:latin typeface="BIZ UDPゴシック" pitchFamily="50" charset="-128"/>
                <a:ea typeface="BIZ UDPゴシック" pitchFamily="50" charset="-128"/>
              </a:rPr>
              <a:t>発表資料</a:t>
            </a:r>
          </a:p>
        </p:txBody>
      </p:sp>
      <p:pic>
        <p:nvPicPr>
          <p:cNvPr id="16" name="図 15" descr="IMG_8593.JPG"/>
          <p:cNvPicPr>
            <a:picLocks noChangeAspect="1"/>
          </p:cNvPicPr>
          <p:nvPr/>
        </p:nvPicPr>
        <p:blipFill>
          <a:blip r:embed="rId5" cstate="print"/>
          <a:stretch>
            <a:fillRect/>
          </a:stretch>
        </p:blipFill>
        <p:spPr>
          <a:xfrm>
            <a:off x="1245816" y="1924472"/>
            <a:ext cx="4280024" cy="2427576"/>
          </a:xfrm>
          <a:prstGeom prst="rect">
            <a:avLst/>
          </a:prstGeom>
        </p:spPr>
      </p:pic>
      <p:pic>
        <p:nvPicPr>
          <p:cNvPr id="13" name="図 12" descr="IMG_8594.JPG"/>
          <p:cNvPicPr>
            <a:picLocks noChangeAspect="1"/>
          </p:cNvPicPr>
          <p:nvPr/>
        </p:nvPicPr>
        <p:blipFill>
          <a:blip r:embed="rId6" cstate="print"/>
          <a:srcRect t="7246" r="5194"/>
          <a:stretch>
            <a:fillRect/>
          </a:stretch>
        </p:blipFill>
        <p:spPr>
          <a:xfrm>
            <a:off x="1245816" y="4372744"/>
            <a:ext cx="3024336" cy="1843369"/>
          </a:xfrm>
          <a:prstGeom prst="rect">
            <a:avLst/>
          </a:prstGeom>
        </p:spPr>
      </p:pic>
      <p:sp>
        <p:nvSpPr>
          <p:cNvPr id="18" name="テキスト ボックス 17"/>
          <p:cNvSpPr txBox="1"/>
          <p:nvPr/>
        </p:nvSpPr>
        <p:spPr>
          <a:xfrm>
            <a:off x="838148" y="6244952"/>
            <a:ext cx="543738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北海道開発協会活動報告会</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9" name="テキスト ボックス 18"/>
          <p:cNvSpPr txBox="1"/>
          <p:nvPr/>
        </p:nvSpPr>
        <p:spPr>
          <a:xfrm>
            <a:off x="916659" y="7325072"/>
            <a:ext cx="4826641"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利尻島フィールド発表会</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0" name="テキスト ボックス 19"/>
          <p:cNvSpPr txBox="1"/>
          <p:nvPr/>
        </p:nvSpPr>
        <p:spPr>
          <a:xfrm>
            <a:off x="885776" y="8242205"/>
            <a:ext cx="5169684"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lang="ja-JP" altLang="en-US" sz="3200" dirty="0" smtClean="0">
                <a:latin typeface="BIZ UDPゴシック" pitchFamily="50" charset="-128"/>
                <a:ea typeface="BIZ UDPゴシック" pitchFamily="50" charset="-128"/>
              </a:rPr>
              <a:t>チャレンジピッチｉｎＳＯＹＡ</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1" name="テキスト ボックス 20"/>
          <p:cNvSpPr txBox="1"/>
          <p:nvPr/>
        </p:nvSpPr>
        <p:spPr>
          <a:xfrm>
            <a:off x="5710312" y="2429108"/>
            <a:ext cx="7776864"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584200" rtl="0" fontAlgn="auto" latinLnBrk="0" hangingPunct="0">
              <a:lnSpc>
                <a:spcPct val="100000"/>
              </a:lnSpc>
              <a:spcBef>
                <a:spcPts val="0"/>
              </a:spcBef>
              <a:spcAft>
                <a:spcPts val="0"/>
              </a:spcAft>
              <a:buClrTx/>
              <a:buSzTx/>
              <a:buFontTx/>
              <a:buNone/>
              <a:tabLst/>
            </a:pPr>
            <a:r>
              <a:rPr lang="ja-JP" altLang="en-US" sz="3200" dirty="0" smtClean="0">
                <a:latin typeface="BIZ UDPゴシック" pitchFamily="50" charset="-128"/>
                <a:ea typeface="BIZ UDPゴシック" pitchFamily="50" charset="-128"/>
              </a:rPr>
              <a:t>国土交通大臣表彰</a:t>
            </a:r>
            <a:endParaRPr lang="en-US" altLang="ja-JP" sz="3200" dirty="0" smtClean="0">
              <a:latin typeface="BIZ UDPゴシック" pitchFamily="50" charset="-128"/>
              <a:ea typeface="BIZ UDPゴシック" pitchFamily="50" charset="-128"/>
            </a:endParaRPr>
          </a:p>
          <a:p>
            <a:pPr marL="0" marR="0" indent="0"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lang="ja-JP" altLang="en-US" sz="3200" dirty="0" smtClean="0">
                <a:latin typeface="BIZ UDPゴシック" pitchFamily="50" charset="-128"/>
                <a:ea typeface="BIZ UDPゴシック" pitchFamily="50" charset="-128"/>
              </a:rPr>
              <a:t>手づくり郷土賞受賞者発表会</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7" name="テキスト ボックス 16"/>
          <p:cNvSpPr txBox="1"/>
          <p:nvPr/>
        </p:nvSpPr>
        <p:spPr>
          <a:xfrm>
            <a:off x="228317" y="6791592"/>
            <a:ext cx="696184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dirty="0" smtClean="0">
                <a:latin typeface="BIZ UDPゴシック" pitchFamily="50" charset="-128"/>
                <a:ea typeface="BIZ UDPゴシック" pitchFamily="50" charset="-128"/>
              </a:rPr>
              <a:t>R3</a:t>
            </a:r>
            <a:r>
              <a:rPr lang="ja-JP" altLang="en-US" dirty="0" smtClean="0">
                <a:latin typeface="BIZ UDPゴシック" pitchFamily="50" charset="-128"/>
                <a:ea typeface="BIZ UDPゴシック" pitchFamily="50" charset="-128"/>
              </a:rPr>
              <a:t>年</a:t>
            </a:r>
            <a:r>
              <a:rPr lang="en-US" altLang="ja-JP" dirty="0" smtClean="0">
                <a:latin typeface="BIZ UDPゴシック" pitchFamily="50" charset="-128"/>
                <a:ea typeface="BIZ UDPゴシック" pitchFamily="50" charset="-128"/>
              </a:rPr>
              <a:t>3</a:t>
            </a:r>
            <a:r>
              <a:rPr lang="ja-JP" altLang="en-US" dirty="0" smtClean="0">
                <a:latin typeface="BIZ UDPゴシック" pitchFamily="50" charset="-128"/>
                <a:ea typeface="BIZ UDPゴシック" pitchFamily="50" charset="-128"/>
              </a:rPr>
              <a:t>月：道内</a:t>
            </a:r>
            <a:r>
              <a:rPr lang="en-US" altLang="ja-JP" dirty="0" smtClean="0">
                <a:latin typeface="BIZ UDPゴシック" pitchFamily="50" charset="-128"/>
                <a:ea typeface="BIZ UDPゴシック" pitchFamily="50" charset="-128"/>
              </a:rPr>
              <a:t>8</a:t>
            </a:r>
            <a:r>
              <a:rPr lang="ja-JP" altLang="en-US" dirty="0" smtClean="0">
                <a:latin typeface="BIZ UDPゴシック" pitchFamily="50" charset="-128"/>
                <a:ea typeface="BIZ UDPゴシック" pitchFamily="50" charset="-128"/>
              </a:rPr>
              <a:t>団体による地域活性化の取り組み</a:t>
            </a:r>
            <a:endParaRPr kumimoji="0" lang="ja-JP" altLang="en-US"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2" name="テキスト ボックス 21"/>
          <p:cNvSpPr txBox="1"/>
          <p:nvPr/>
        </p:nvSpPr>
        <p:spPr>
          <a:xfrm>
            <a:off x="91704" y="8797364"/>
            <a:ext cx="746358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altLang="ja-JP" dirty="0" smtClean="0">
                <a:latin typeface="BIZ UDPゴシック" pitchFamily="50" charset="-128"/>
                <a:ea typeface="BIZ UDPゴシック" pitchFamily="50" charset="-128"/>
              </a:rPr>
              <a:t>R3</a:t>
            </a:r>
            <a:r>
              <a:rPr lang="ja-JP" altLang="en-US" dirty="0" smtClean="0">
                <a:latin typeface="BIZ UDPゴシック" pitchFamily="50" charset="-128"/>
                <a:ea typeface="BIZ UDPゴシック" pitchFamily="50" charset="-128"/>
              </a:rPr>
              <a:t>年</a:t>
            </a:r>
            <a:r>
              <a:rPr lang="en-US" altLang="ja-JP" dirty="0" smtClean="0">
                <a:latin typeface="BIZ UDPゴシック" pitchFamily="50" charset="-128"/>
                <a:ea typeface="BIZ UDPゴシック" pitchFamily="50" charset="-128"/>
              </a:rPr>
              <a:t>12</a:t>
            </a:r>
            <a:r>
              <a:rPr lang="ja-JP" altLang="en-US" dirty="0" smtClean="0">
                <a:latin typeface="BIZ UDPゴシック" pitchFamily="50" charset="-128"/>
                <a:ea typeface="BIZ UDPゴシック" pitchFamily="50" charset="-128"/>
              </a:rPr>
              <a:t>月：宗谷管内</a:t>
            </a:r>
            <a:r>
              <a:rPr lang="en-US" altLang="ja-JP" dirty="0" smtClean="0">
                <a:latin typeface="BIZ UDPゴシック" pitchFamily="50" charset="-128"/>
                <a:ea typeface="BIZ UDPゴシック" pitchFamily="50" charset="-128"/>
              </a:rPr>
              <a:t>6</a:t>
            </a:r>
            <a:r>
              <a:rPr lang="ja-JP" altLang="en-US" dirty="0" smtClean="0">
                <a:latin typeface="BIZ UDPゴシック" pitchFamily="50" charset="-128"/>
                <a:ea typeface="BIZ UDPゴシック" pitchFamily="50" charset="-128"/>
              </a:rPr>
              <a:t>名による地域活性化の取り組み</a:t>
            </a:r>
            <a:endParaRPr kumimoji="0" lang="ja-JP" altLang="en-US"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3" name="テキスト ボックス 22"/>
          <p:cNvSpPr txBox="1"/>
          <p:nvPr/>
        </p:nvSpPr>
        <p:spPr>
          <a:xfrm>
            <a:off x="832623" y="7789252"/>
            <a:ext cx="4805804"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dirty="0" smtClean="0">
                <a:latin typeface="BIZ UDPゴシック" pitchFamily="50" charset="-128"/>
                <a:ea typeface="BIZ UDPゴシック" pitchFamily="50" charset="-128"/>
              </a:rPr>
              <a:t>R3</a:t>
            </a:r>
            <a:r>
              <a:rPr lang="ja-JP" altLang="en-US" dirty="0" smtClean="0">
                <a:latin typeface="BIZ UDPゴシック" pitchFamily="50" charset="-128"/>
                <a:ea typeface="BIZ UDPゴシック" pitchFamily="50" charset="-128"/>
              </a:rPr>
              <a:t>年</a:t>
            </a:r>
            <a:r>
              <a:rPr lang="en-US" altLang="ja-JP" dirty="0" smtClean="0">
                <a:latin typeface="BIZ UDPゴシック" pitchFamily="50" charset="-128"/>
                <a:ea typeface="BIZ UDPゴシック" pitchFamily="50" charset="-128"/>
              </a:rPr>
              <a:t>11</a:t>
            </a:r>
            <a:r>
              <a:rPr lang="ja-JP" altLang="en-US" dirty="0" smtClean="0">
                <a:latin typeface="BIZ UDPゴシック" pitchFamily="50" charset="-128"/>
                <a:ea typeface="BIZ UDPゴシック" pitchFamily="50" charset="-128"/>
              </a:rPr>
              <a:t>月：利尻町富士町合同開催</a:t>
            </a:r>
            <a:endParaRPr lang="en-US" altLang="ja-JP" dirty="0" smtClean="0">
              <a:latin typeface="BIZ UDPゴシック" pitchFamily="50" charset="-128"/>
              <a:ea typeface="BIZ UDPゴシック" pitchFamily="50" charset="-128"/>
            </a:endParaRPr>
          </a:p>
        </p:txBody>
      </p:sp>
      <p:sp>
        <p:nvSpPr>
          <p:cNvPr id="24" name="テキスト ボックス 23"/>
          <p:cNvSpPr txBox="1"/>
          <p:nvPr/>
        </p:nvSpPr>
        <p:spPr>
          <a:xfrm>
            <a:off x="6502400" y="3594204"/>
            <a:ext cx="6264696"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en-US" altLang="ja-JP" dirty="0" smtClean="0">
                <a:latin typeface="BIZ UDPゴシック" pitchFamily="50" charset="-128"/>
                <a:ea typeface="BIZ UDPゴシック" pitchFamily="50" charset="-128"/>
              </a:rPr>
              <a:t>R3</a:t>
            </a:r>
            <a:r>
              <a:rPr lang="ja-JP" altLang="en-US" dirty="0" smtClean="0">
                <a:latin typeface="BIZ UDPゴシック" pitchFamily="50" charset="-128"/>
                <a:ea typeface="BIZ UDPゴシック" pitchFamily="50" charset="-128"/>
              </a:rPr>
              <a:t>年</a:t>
            </a:r>
            <a:r>
              <a:rPr lang="en-US" altLang="ja-JP" dirty="0" smtClean="0">
                <a:latin typeface="BIZ UDPゴシック" pitchFamily="50" charset="-128"/>
                <a:ea typeface="BIZ UDPゴシック" pitchFamily="50" charset="-128"/>
              </a:rPr>
              <a:t>12</a:t>
            </a:r>
            <a:r>
              <a:rPr lang="ja-JP" altLang="en-US" dirty="0" smtClean="0">
                <a:latin typeface="BIZ UDPゴシック" pitchFamily="50" charset="-128"/>
                <a:ea typeface="BIZ UDPゴシック" pitchFamily="50" charset="-128"/>
              </a:rPr>
              <a:t>月：全国</a:t>
            </a:r>
            <a:r>
              <a:rPr lang="en-US" altLang="ja-JP" dirty="0" smtClean="0">
                <a:latin typeface="BIZ UDPゴシック" pitchFamily="50" charset="-128"/>
                <a:ea typeface="BIZ UDPゴシック" pitchFamily="50" charset="-128"/>
              </a:rPr>
              <a:t>27</a:t>
            </a:r>
            <a:r>
              <a:rPr lang="ja-JP" altLang="en-US" dirty="0" smtClean="0">
                <a:latin typeface="BIZ UDPゴシック" pitchFamily="50" charset="-128"/>
                <a:ea typeface="BIZ UDPゴシック" pitchFamily="50" charset="-128"/>
              </a:rPr>
              <a:t>受賞団体による地域活性化の取り組み（</a:t>
            </a:r>
            <a:r>
              <a:rPr lang="en-US" altLang="ja-JP" dirty="0" smtClean="0">
                <a:latin typeface="BIZ UDPゴシック" pitchFamily="50" charset="-128"/>
                <a:ea typeface="BIZ UDPゴシック" pitchFamily="50" charset="-128"/>
              </a:rPr>
              <a:t>R2</a:t>
            </a:r>
            <a:r>
              <a:rPr lang="ja-JP" altLang="en-US" dirty="0" smtClean="0">
                <a:latin typeface="BIZ UDPゴシック" pitchFamily="50" charset="-128"/>
                <a:ea typeface="BIZ UDPゴシック" pitchFamily="50" charset="-128"/>
              </a:rPr>
              <a:t>～</a:t>
            </a:r>
            <a:r>
              <a:rPr lang="en-US" altLang="ja-JP" dirty="0" smtClean="0">
                <a:latin typeface="BIZ UDPゴシック" pitchFamily="50" charset="-128"/>
                <a:ea typeface="BIZ UDPゴシック" pitchFamily="50" charset="-128"/>
              </a:rPr>
              <a:t>3</a:t>
            </a:r>
            <a:r>
              <a:rPr lang="ja-JP" altLang="en-US" dirty="0" smtClean="0">
                <a:latin typeface="BIZ UDPゴシック" pitchFamily="50" charset="-128"/>
                <a:ea typeface="BIZ UDPゴシック" pitchFamily="50" charset="-128"/>
              </a:rPr>
              <a:t>年度合同開催）</a:t>
            </a:r>
            <a:endParaRPr lang="en-US" altLang="ja-JP" dirty="0" smtClean="0">
              <a:latin typeface="BIZ UDPゴシック" pitchFamily="50" charset="-128"/>
              <a:ea typeface="BIZ UDPゴシック" pitchFamily="50" charset="-128"/>
            </a:endParaRPr>
          </a:p>
          <a:p>
            <a:pPr marL="0" marR="0" indent="0" algn="l" defTabSz="584200" rtl="0" fontAlgn="auto" latinLnBrk="0" hangingPunct="0">
              <a:lnSpc>
                <a:spcPct val="100000"/>
              </a:lnSpc>
              <a:spcBef>
                <a:spcPts val="0"/>
              </a:spcBef>
              <a:spcAft>
                <a:spcPts val="0"/>
              </a:spcAft>
              <a:buClrTx/>
              <a:buSzTx/>
              <a:buFontTx/>
              <a:buNone/>
              <a:tabLst/>
            </a:pPr>
            <a:endParaRPr kumimoji="0" lang="ja-JP" altLang="en-US"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25" name="テキスト ボックス 24"/>
          <p:cNvSpPr txBox="1"/>
          <p:nvPr/>
        </p:nvSpPr>
        <p:spPr>
          <a:xfrm>
            <a:off x="669752" y="1307177"/>
            <a:ext cx="475252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lang="ja-JP" altLang="en-US" dirty="0" smtClean="0">
                <a:solidFill>
                  <a:schemeClr val="bg1"/>
                </a:solidFill>
                <a:latin typeface="BIZ UDPゴシック" pitchFamily="50" charset="-128"/>
                <a:ea typeface="BIZ UDPゴシック" pitchFamily="50" charset="-128"/>
              </a:rPr>
              <a:t>②取り組みについて町外へ発信</a:t>
            </a:r>
            <a:endParaRPr lang="en-US" altLang="ja-JP" dirty="0" smtClean="0">
              <a:solidFill>
                <a:schemeClr val="bg1"/>
              </a:solidFill>
              <a:latin typeface="BIZ UDPゴシック" pitchFamily="50" charset="-128"/>
              <a:ea typeface="BIZ UDPゴシック" pitchFamily="50" charset="-128"/>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jpg" descr="p.jpg"/>
          <p:cNvPicPr>
            <a:picLocks noChangeAspect="1"/>
          </p:cNvPicPr>
          <p:nvPr/>
        </p:nvPicPr>
        <p:blipFill>
          <a:blip r:embed="rId2" cstate="print">
            <a:extLst/>
          </a:blip>
          <a:srcRect t="2635" b="2635"/>
          <a:stretch>
            <a:fillRect/>
          </a:stretch>
        </p:blipFill>
        <p:spPr>
          <a:xfrm>
            <a:off x="-301625" y="13890"/>
            <a:ext cx="13607954" cy="9700421"/>
          </a:xfrm>
          <a:prstGeom prst="rect">
            <a:avLst/>
          </a:prstGeom>
          <a:ln w="12700">
            <a:miter lim="400000"/>
          </a:ln>
        </p:spPr>
      </p:pic>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a:latin typeface="BIZ UDPゴシック" pitchFamily="50" charset="-128"/>
                <a:ea typeface="BIZ UDPゴシック" pitchFamily="50" charset="-128"/>
              </a:rPr>
              <a:t>来年度以降の</a:t>
            </a:r>
          </a:p>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dirty="0">
                <a:latin typeface="BIZ UDPゴシック" pitchFamily="50" charset="-128"/>
                <a:ea typeface="BIZ UDPゴシック" pitchFamily="50" charset="-128"/>
              </a:rPr>
              <a:t>スケジュール</a:t>
            </a:r>
          </a:p>
        </p:txBody>
      </p:sp>
      <p:sp>
        <p:nvSpPr>
          <p:cNvPr id="79" name="地域おこし協力隊…"/>
          <p:cNvSpPr txBox="1"/>
          <p:nvPr/>
        </p:nvSpPr>
        <p:spPr>
          <a:xfrm>
            <a:off x="10549154" y="951825"/>
            <a:ext cx="2246305" cy="521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r" defTabSz="457200">
              <a:lnSpc>
                <a:spcPct val="80000"/>
              </a:lnSpc>
              <a:defRPr sz="1700"/>
            </a:pPr>
            <a:r>
              <a:rPr dirty="0">
                <a:latin typeface="BIZ UDPゴシック" pitchFamily="50" charset="-128"/>
                <a:ea typeface="BIZ UDPゴシック" pitchFamily="50" charset="-128"/>
              </a:rPr>
              <a:t>地域おこし協力隊</a:t>
            </a:r>
          </a:p>
          <a:p>
            <a:pPr algn="r" defTabSz="457200">
              <a:lnSpc>
                <a:spcPct val="80000"/>
              </a:lnSpc>
              <a:defRPr sz="1700"/>
            </a:pPr>
            <a:r>
              <a:rPr dirty="0">
                <a:latin typeface="BIZ UDPゴシック" pitchFamily="50" charset="-128"/>
                <a:ea typeface="BIZ UDPゴシック" pitchFamily="50" charset="-128"/>
              </a:rPr>
              <a:t>発表資料</a:t>
            </a:r>
          </a:p>
        </p:txBody>
      </p:sp>
      <p:sp>
        <p:nvSpPr>
          <p:cNvPr id="80" name="北海道 利尻町"/>
          <p:cNvSpPr txBox="1"/>
          <p:nvPr/>
        </p:nvSpPr>
        <p:spPr>
          <a:xfrm>
            <a:off x="10286572" y="-410034"/>
            <a:ext cx="2508887" cy="10874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r" defTabSz="457200">
              <a:lnSpc>
                <a:spcPct val="300000"/>
              </a:lnSpc>
              <a:defRPr sz="2700"/>
            </a:lvl1pPr>
          </a:lstStyle>
          <a:p>
            <a:r>
              <a:rPr dirty="0">
                <a:latin typeface="BIZ UDPゴシック" pitchFamily="50" charset="-128"/>
                <a:ea typeface="BIZ UDPゴシック" pitchFamily="50" charset="-128"/>
              </a:rPr>
              <a:t>北海道 利尻町</a:t>
            </a:r>
          </a:p>
        </p:txBody>
      </p:sp>
      <p:sp>
        <p:nvSpPr>
          <p:cNvPr id="9" name="テキスト ボックス 8"/>
          <p:cNvSpPr txBox="1"/>
          <p:nvPr/>
        </p:nvSpPr>
        <p:spPr>
          <a:xfrm>
            <a:off x="7287459" y="2572544"/>
            <a:ext cx="327493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海藻押し葉作り</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pic>
        <p:nvPicPr>
          <p:cNvPr id="11" name="図 10" descr="11.png"/>
          <p:cNvPicPr>
            <a:picLocks noChangeAspect="1"/>
          </p:cNvPicPr>
          <p:nvPr/>
        </p:nvPicPr>
        <p:blipFill>
          <a:blip r:embed="rId3" cstate="print"/>
          <a:stretch>
            <a:fillRect/>
          </a:stretch>
        </p:blipFill>
        <p:spPr>
          <a:xfrm>
            <a:off x="7654528" y="4516760"/>
            <a:ext cx="1008112" cy="1008112"/>
          </a:xfrm>
          <a:prstGeom prst="rect">
            <a:avLst/>
          </a:prstGeom>
        </p:spPr>
      </p:pic>
      <p:pic>
        <p:nvPicPr>
          <p:cNvPr id="12" name="図 11" descr="14.png"/>
          <p:cNvPicPr>
            <a:picLocks noChangeAspect="1"/>
          </p:cNvPicPr>
          <p:nvPr/>
        </p:nvPicPr>
        <p:blipFill>
          <a:blip r:embed="rId4" cstate="print"/>
          <a:stretch>
            <a:fillRect/>
          </a:stretch>
        </p:blipFill>
        <p:spPr>
          <a:xfrm>
            <a:off x="8828336" y="4516760"/>
            <a:ext cx="986432" cy="986432"/>
          </a:xfrm>
          <a:prstGeom prst="rect">
            <a:avLst/>
          </a:prstGeom>
        </p:spPr>
      </p:pic>
      <p:sp>
        <p:nvSpPr>
          <p:cNvPr id="13" name="テキスト ボックス 12"/>
          <p:cNvSpPr txBox="1"/>
          <p:nvPr/>
        </p:nvSpPr>
        <p:spPr>
          <a:xfrm>
            <a:off x="6976640" y="3406443"/>
            <a:ext cx="394018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・海藻押し葉制作体験</a:t>
            </a:r>
            <a:endParaRPr lang="en-US" altLang="ja-JP" sz="3200" dirty="0" smtClean="0">
              <a:latin typeface="BIZ UDPゴシック" pitchFamily="50" charset="-128"/>
              <a:ea typeface="BIZ UDPゴシック" pitchFamily="50" charset="-128"/>
            </a:endParaRPr>
          </a:p>
          <a:p>
            <a:pPr marL="0" marR="0" indent="0" algn="l"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・クラフト制作体験</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sp>
        <p:nvSpPr>
          <p:cNvPr id="14" name="テキスト ボックス 13"/>
          <p:cNvSpPr txBox="1"/>
          <p:nvPr/>
        </p:nvSpPr>
        <p:spPr>
          <a:xfrm>
            <a:off x="8714041" y="6009957"/>
            <a:ext cx="225061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altLang="ja-JP" sz="3200" dirty="0" smtClean="0">
                <a:latin typeface="BIZ UDPゴシック" pitchFamily="50" charset="-128"/>
                <a:ea typeface="BIZ UDPゴシック" pitchFamily="50" charset="-128"/>
              </a:rPr>
              <a:t>【</a:t>
            </a:r>
            <a:r>
              <a:rPr lang="ja-JP" altLang="en-US" sz="3200" dirty="0" smtClean="0">
                <a:latin typeface="BIZ UDPゴシック" pitchFamily="50" charset="-128"/>
                <a:ea typeface="BIZ UDPゴシック" pitchFamily="50" charset="-128"/>
              </a:rPr>
              <a:t>トトノエ舎</a:t>
            </a:r>
            <a:r>
              <a:rPr lang="en-US" altLang="ja-JP" sz="3200" dirty="0" smtClean="0">
                <a:latin typeface="BIZ UDPゴシック" pitchFamily="50" charset="-128"/>
                <a:ea typeface="BIZ UDPゴシック" pitchFamily="50" charset="-128"/>
              </a:rPr>
              <a:t>】</a:t>
            </a:r>
            <a:endParaRPr kumimoji="0" lang="ja-JP" altLang="en-US" sz="3200" b="0" i="0" u="none" strike="noStrike" cap="none" spc="0" normalizeH="0" baseline="0" dirty="0">
              <a:ln>
                <a:noFill/>
              </a:ln>
              <a:solidFill>
                <a:srgbClr val="000000"/>
              </a:solidFill>
              <a:effectLst/>
              <a:uFillTx/>
              <a:latin typeface="BIZ UDPゴシック" pitchFamily="50" charset="-128"/>
              <a:ea typeface="BIZ UDPゴシック" pitchFamily="50" charset="-128"/>
              <a:sym typeface="ヒラギノ角ゴ ProN W3"/>
            </a:endParaRPr>
          </a:p>
        </p:txBody>
      </p:sp>
      <p:pic>
        <p:nvPicPr>
          <p:cNvPr id="15" name="図 14" descr="15.png"/>
          <p:cNvPicPr>
            <a:picLocks noChangeAspect="1"/>
          </p:cNvPicPr>
          <p:nvPr/>
        </p:nvPicPr>
        <p:blipFill>
          <a:blip r:embed="rId5" cstate="print"/>
          <a:stretch>
            <a:fillRect/>
          </a:stretch>
        </p:blipFill>
        <p:spPr>
          <a:xfrm>
            <a:off x="9958784" y="4516760"/>
            <a:ext cx="1008112" cy="1008112"/>
          </a:xfrm>
          <a:prstGeom prst="rect">
            <a:avLst/>
          </a:prstGeom>
        </p:spPr>
      </p:pic>
      <p:sp>
        <p:nvSpPr>
          <p:cNvPr id="16" name="テキスト ボックス 15"/>
          <p:cNvSpPr txBox="1"/>
          <p:nvPr/>
        </p:nvSpPr>
        <p:spPr>
          <a:xfrm>
            <a:off x="8225556" y="6749008"/>
            <a:ext cx="194925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ja-JP" altLang="en-US"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rPr>
              <a:t>・事業準備</a:t>
            </a:r>
            <a:endParaRPr kumimoji="0" lang="en-US" altLang="ja-JP" sz="3200" b="0" i="0" u="none" strike="noStrike" cap="none" spc="0" normalizeH="0" baseline="0" dirty="0" smtClean="0">
              <a:ln>
                <a:noFill/>
              </a:ln>
              <a:solidFill>
                <a:srgbClr val="000000"/>
              </a:solidFill>
              <a:effectLst/>
              <a:uFillTx/>
              <a:latin typeface="BIZ UDPゴシック" pitchFamily="50" charset="-128"/>
              <a:ea typeface="BIZ UDPゴシック" pitchFamily="50" charset="-128"/>
              <a:sym typeface="ヒラギノ角ゴ ProN W3"/>
            </a:endParaRPr>
          </a:p>
        </p:txBody>
      </p:sp>
      <p:pic>
        <p:nvPicPr>
          <p:cNvPr id="17" name="図 16" descr="sdg_icon_03_ja_2-290x290.png"/>
          <p:cNvPicPr>
            <a:picLocks noChangeAspect="1"/>
          </p:cNvPicPr>
          <p:nvPr/>
        </p:nvPicPr>
        <p:blipFill>
          <a:blip r:embed="rId6" cstate="print"/>
          <a:stretch>
            <a:fillRect/>
          </a:stretch>
        </p:blipFill>
        <p:spPr>
          <a:xfrm>
            <a:off x="10305851" y="6893024"/>
            <a:ext cx="1093093" cy="1093093"/>
          </a:xfrm>
          <a:prstGeom prst="rect">
            <a:avLst/>
          </a:prstGeom>
        </p:spPr>
      </p:pic>
      <p:pic>
        <p:nvPicPr>
          <p:cNvPr id="8" name="図 7" descr="海藻押し葉.png"/>
          <p:cNvPicPr>
            <a:picLocks noChangeAspect="1"/>
          </p:cNvPicPr>
          <p:nvPr/>
        </p:nvPicPr>
        <p:blipFill>
          <a:blip r:embed="rId7" cstate="print"/>
          <a:stretch>
            <a:fillRect/>
          </a:stretch>
        </p:blipFill>
        <p:spPr>
          <a:xfrm>
            <a:off x="4702200" y="5884912"/>
            <a:ext cx="3240360" cy="3240360"/>
          </a:xfrm>
          <a:prstGeom prst="rect">
            <a:avLst/>
          </a:prstGeom>
        </p:spPr>
      </p:pic>
      <p:pic>
        <p:nvPicPr>
          <p:cNvPr id="20" name="図 19" descr="IMG_7023.jpg"/>
          <p:cNvPicPr>
            <a:picLocks noChangeAspect="1"/>
          </p:cNvPicPr>
          <p:nvPr/>
        </p:nvPicPr>
        <p:blipFill>
          <a:blip r:embed="rId8" cstate="print"/>
          <a:stretch>
            <a:fillRect/>
          </a:stretch>
        </p:blipFill>
        <p:spPr>
          <a:xfrm rot="10800000">
            <a:off x="1533848" y="2035967"/>
            <a:ext cx="4824536" cy="3618402"/>
          </a:xfrm>
          <a:prstGeom prst="rect">
            <a:avLst/>
          </a:prstGeom>
        </p:spPr>
      </p:pic>
      <p:pic>
        <p:nvPicPr>
          <p:cNvPr id="2050" name="Picture 2" descr="C:\Users\yasuda-shiho\Desktop\IMG_4852.jpg"/>
          <p:cNvPicPr>
            <a:picLocks noChangeAspect="1" noChangeArrowheads="1"/>
          </p:cNvPicPr>
          <p:nvPr/>
        </p:nvPicPr>
        <p:blipFill>
          <a:blip r:embed="rId9" cstate="print"/>
          <a:srcRect r="13636"/>
          <a:stretch>
            <a:fillRect/>
          </a:stretch>
        </p:blipFill>
        <p:spPr bwMode="auto">
          <a:xfrm rot="5400000">
            <a:off x="1304731" y="6015835"/>
            <a:ext cx="3482570" cy="3024336"/>
          </a:xfrm>
          <a:prstGeom prst="rect">
            <a:avLst/>
          </a:prstGeom>
          <a:noFill/>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1975</TotalTime>
  <Words>369</Words>
  <Application>Microsoft Office PowerPoint</Application>
  <PresentationFormat>ユーザー設定</PresentationFormat>
  <Paragraphs>51</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White</vt:lpstr>
      <vt:lpstr>スライド 1</vt:lpstr>
      <vt:lpstr>スライド 2</vt:lpstr>
      <vt:lpstr>スライド 3</vt:lpstr>
      <vt:lpstr>スライド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安田 志穂</dc:creator>
  <cp:lastModifiedBy>安田 志穂</cp:lastModifiedBy>
  <cp:revision>77</cp:revision>
  <dcterms:modified xsi:type="dcterms:W3CDTF">2022-03-27T02:09:55Z</dcterms:modified>
</cp:coreProperties>
</file>