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57" r:id="rId3"/>
    <p:sldId id="259" r:id="rId4"/>
    <p:sldId id="258" r:id="rId5"/>
    <p:sldId id="262" r:id="rId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1F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91394" autoAdjust="0"/>
  </p:normalViewPr>
  <p:slideViewPr>
    <p:cSldViewPr>
      <p:cViewPr varScale="1">
        <p:scale>
          <a:sx n="63" d="100"/>
          <a:sy n="63" d="100"/>
        </p:scale>
        <p:origin x="536" y="20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6"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7"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8"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43" name="四角形"/>
          <p:cNvSpPr txBox="1">
            <a:spLocks noGrp="1"/>
          </p:cNvSpPr>
          <p:nvPr>
            <p:ph type="body" sz="quarter" idx="13"/>
          </p:nvPr>
        </p:nvSpPr>
        <p:spPr>
          <a:xfrm>
            <a:off x="1270000" y="4267200"/>
            <a:ext cx="10464800" cy="609600"/>
          </a:xfrm>
          <a:prstGeom prst="rect">
            <a:avLst/>
          </a:prstGeom>
        </p:spPr>
        <p:txBody>
          <a:bodyPr>
            <a:noAutofit/>
          </a:bodyPr>
          <a:lstStyle>
            <a:lvl1pPr marL="0" indent="0" algn="ctr">
              <a:spcBef>
                <a:spcPts val="0"/>
              </a:spcBef>
              <a:buSzTx/>
              <a:buNone/>
              <a:defRPr sz="3400"/>
            </a:lvl1pPr>
          </a:lstStyle>
          <a:p>
            <a:r>
              <a:t> </a:t>
            </a:r>
          </a:p>
        </p:txBody>
      </p:sp>
      <p:sp>
        <p:nvSpPr>
          <p:cNvPr id="44" name="本文レベル1…"/>
          <p:cNvSpPr txBox="1">
            <a:spLocks noGrp="1"/>
          </p:cNvSpPr>
          <p:nvPr>
            <p:ph type="body" sz="quarter" idx="1"/>
          </p:nvPr>
        </p:nvSpPr>
        <p:spPr>
          <a:xfrm>
            <a:off x="1270000" y="6362700"/>
            <a:ext cx="10464800" cy="457200"/>
          </a:xfrm>
          <a:prstGeom prst="rect">
            <a:avLst/>
          </a:prstGeom>
        </p:spPr>
        <p:txBody>
          <a:bodyPr anchor="t"/>
          <a:lstStyle>
            <a:lvl1pPr marL="0" indent="0" algn="ctr">
              <a:spcBef>
                <a:spcPts val="0"/>
              </a:spcBef>
              <a:buSzTx/>
              <a:buNone/>
              <a:defRPr sz="2400"/>
            </a:lvl1pPr>
            <a:lvl2pPr marL="777875" indent="-333375" algn="ctr">
              <a:spcBef>
                <a:spcPts val="0"/>
              </a:spcBef>
              <a:defRPr sz="2400"/>
            </a:lvl2pPr>
            <a:lvl3pPr marL="1222375" indent="-333375" algn="ctr">
              <a:spcBef>
                <a:spcPts val="0"/>
              </a:spcBef>
              <a:defRPr sz="2400"/>
            </a:lvl3pPr>
            <a:lvl4pPr marL="1666875" indent="-333375" algn="ctr">
              <a:spcBef>
                <a:spcPts val="0"/>
              </a:spcBef>
              <a:defRPr sz="2400"/>
            </a:lvl4pPr>
            <a:lvl5pPr marL="2111375" indent="-333375" algn="ctr">
              <a:spcBef>
                <a:spcPts val="0"/>
              </a:spcBef>
              <a:defRPr sz="2400"/>
            </a:lvl5pPr>
          </a:lstStyle>
          <a:p>
            <a:r>
              <a:t>本文レベル1</a:t>
            </a:r>
          </a:p>
          <a:p>
            <a:pPr lvl="1"/>
            <a:r>
              <a:t>本文レベル2</a:t>
            </a:r>
          </a:p>
          <a:p>
            <a:pPr lvl="2"/>
            <a:r>
              <a:t>本文レベル3</a:t>
            </a:r>
          </a:p>
          <a:p>
            <a:pPr lvl="3"/>
            <a:r>
              <a:t>本文レベル4</a:t>
            </a:r>
          </a:p>
          <a:p>
            <a:pPr lvl="4"/>
            <a:r>
              <a:t>本文レベル5</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47"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50"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10" name="イメージ"/>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1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5"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16"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2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23" name="タイトルテキスト"/>
          <p:cNvSpPr txBox="1">
            <a:spLocks noGrp="1"/>
          </p:cNvSpPr>
          <p:nvPr>
            <p:ph type="title"/>
          </p:nvPr>
        </p:nvSpPr>
        <p:spPr>
          <a:prstGeom prst="rect">
            <a:avLst/>
          </a:prstGeom>
        </p:spPr>
        <p:txBody>
          <a:bodyPr/>
          <a:lstStyle/>
          <a:p>
            <a:r>
              <a:t>タイトルテキスト</a:t>
            </a:r>
          </a:p>
        </p:txBody>
      </p:sp>
      <p:sp>
        <p:nvSpPr>
          <p:cNvPr id="24"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6" name="タイトルテキスト"/>
          <p:cNvSpPr txBox="1">
            <a:spLocks noGrp="1"/>
          </p:cNvSpPr>
          <p:nvPr>
            <p:ph type="title"/>
          </p:nvPr>
        </p:nvSpPr>
        <p:spPr>
          <a:prstGeom prst="rect">
            <a:avLst/>
          </a:prstGeom>
        </p:spPr>
        <p:txBody>
          <a:bodyPr/>
          <a:lstStyle/>
          <a:p>
            <a:r>
              <a:t>タイトルテキスト</a:t>
            </a:r>
          </a:p>
        </p:txBody>
      </p:sp>
      <p:sp>
        <p:nvSpPr>
          <p:cNvPr id="2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0"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38"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39"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40"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jpg" descr="b.jpg"/>
          <p:cNvPicPr>
            <a:picLocks noChangeAspect="1"/>
          </p:cNvPicPr>
          <p:nvPr/>
        </p:nvPicPr>
        <p:blipFill>
          <a:blip r:embed="rId2" cstate="print">
            <a:extLst/>
          </a:blip>
          <a:srcRect t="2635" b="2635"/>
          <a:stretch>
            <a:fillRect/>
          </a:stretch>
        </p:blipFill>
        <p:spPr>
          <a:xfrm>
            <a:off x="0" y="-19744"/>
            <a:ext cx="13004800" cy="9753600"/>
          </a:xfrm>
          <a:prstGeom prst="rect">
            <a:avLst/>
          </a:prstGeom>
          <a:ln w="12700">
            <a:miter lim="400000"/>
          </a:ln>
        </p:spPr>
      </p:pic>
      <p:sp>
        <p:nvSpPr>
          <p:cNvPr id="56" name="埼玉県…"/>
          <p:cNvSpPr txBox="1"/>
          <p:nvPr/>
        </p:nvSpPr>
        <p:spPr>
          <a:xfrm>
            <a:off x="1749872" y="2068488"/>
            <a:ext cx="4950685" cy="4756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出身：函館市</a:t>
            </a:r>
            <a:endParaRPr b="1" dirty="0">
              <a:latin typeface="ヒラギノ角ゴ ProN W3"/>
              <a:ea typeface="BIZ UDゴシック" pitchFamily="49" charset="-128"/>
            </a:endParaRPr>
          </a:p>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活動場所：北海道</a:t>
            </a:r>
            <a:endParaRPr b="1" dirty="0">
              <a:latin typeface="ヒラギノ角ゴ ProN W3"/>
              <a:ea typeface="BIZ UDゴシック" pitchFamily="49" charset="-128"/>
            </a:endParaRPr>
          </a:p>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活動内容：海藻押し葉普及活動</a:t>
            </a:r>
            <a:endParaRPr b="1" dirty="0">
              <a:latin typeface="ヒラギノ角ゴ ProN W3"/>
              <a:ea typeface="BIZ UDゴシック" pitchFamily="49" charset="-128"/>
            </a:endParaRPr>
          </a:p>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島の駅施設案内、島内情報発信、</a:t>
            </a:r>
            <a:endParaRPr b="1" dirty="0">
              <a:latin typeface="ヒラギノ角ゴ ProN W3"/>
              <a:ea typeface="BIZ UDゴシック" pitchFamily="49" charset="-128"/>
            </a:endParaRPr>
          </a:p>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利尻町のＰＲ</a:t>
            </a:r>
            <a:endParaRPr b="1" dirty="0">
              <a:latin typeface="ヒラギノ角ゴ ProN W3"/>
              <a:ea typeface="BIZ UDゴシック" pitchFamily="49" charset="-128"/>
            </a:endParaRPr>
          </a:p>
          <a:p>
            <a:pPr algn="l" defTabSz="457200">
              <a:lnSpc>
                <a:spcPct val="209999"/>
              </a:lnSpc>
              <a:defRPr>
                <a:latin typeface="ヒラギノ角ゴ ProN W6"/>
                <a:ea typeface="ヒラギノ角ゴ ProN W6"/>
                <a:cs typeface="ヒラギノ角ゴ ProN W6"/>
                <a:sym typeface="ヒラギノ角ゴ ProN W6"/>
              </a:defRPr>
            </a:pPr>
            <a:r>
              <a:rPr lang="ja-JP" altLang="en-US" b="1" dirty="0">
                <a:latin typeface="ヒラギノ角ゴ ProN W3"/>
                <a:ea typeface="BIZ UDゴシック" pitchFamily="49" charset="-128"/>
              </a:rPr>
              <a:t>任期：</a:t>
            </a:r>
            <a:r>
              <a:rPr b="1" dirty="0">
                <a:latin typeface="ヒラギノ角ゴ ProN W3"/>
                <a:ea typeface="BIZ UDゴシック" pitchFamily="49" charset="-128"/>
              </a:rPr>
              <a:t>202</a:t>
            </a:r>
            <a:r>
              <a:rPr lang="en-US" altLang="ja-JP" b="1" dirty="0">
                <a:latin typeface="ヒラギノ角ゴ ProN W3"/>
                <a:ea typeface="BIZ UDゴシック" pitchFamily="49" charset="-128"/>
              </a:rPr>
              <a:t>2</a:t>
            </a:r>
            <a:r>
              <a:rPr lang="ja-JP" altLang="en-US" b="1" dirty="0">
                <a:latin typeface="ヒラギノ角ゴ ProN W3"/>
                <a:ea typeface="BIZ UDゴシック" pitchFamily="49" charset="-128"/>
              </a:rPr>
              <a:t>年</a:t>
            </a:r>
            <a:r>
              <a:rPr lang="en-US" altLang="ja-JP" b="1" dirty="0">
                <a:latin typeface="ヒラギノ角ゴ ProN W3"/>
                <a:ea typeface="BIZ UDゴシック" pitchFamily="49" charset="-128"/>
              </a:rPr>
              <a:t>6</a:t>
            </a:r>
            <a:r>
              <a:rPr lang="ja-JP" altLang="en-US" b="1" dirty="0">
                <a:latin typeface="ヒラギノ角ゴ ProN W3"/>
                <a:ea typeface="BIZ UDゴシック" pitchFamily="49" charset="-128"/>
              </a:rPr>
              <a:t>月末</a:t>
            </a:r>
            <a:endParaRPr b="1" dirty="0">
              <a:latin typeface="ヒラギノ角ゴ ProN W3"/>
              <a:ea typeface="BIZ UDゴシック" pitchFamily="49" charset="-128"/>
            </a:endParaRPr>
          </a:p>
        </p:txBody>
      </p:sp>
      <p:sp>
        <p:nvSpPr>
          <p:cNvPr id="57" name="りしりん"/>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dirty="0">
                <a:latin typeface="BIZ UDゴシック" pitchFamily="49" charset="-128"/>
                <a:ea typeface="BIZ UDゴシック" pitchFamily="49" charset="-128"/>
              </a:rPr>
              <a:t>安田志穂</a:t>
            </a:r>
            <a:endParaRPr dirty="0">
              <a:latin typeface="BIZ UDゴシック" pitchFamily="49" charset="-128"/>
              <a:ea typeface="BIZ UDゴシック" pitchFamily="49" charset="-128"/>
            </a:endParaRPr>
          </a:p>
        </p:txBody>
      </p:sp>
      <p:sp>
        <p:nvSpPr>
          <p:cNvPr id="58" name="地域おこし協力隊…"/>
          <p:cNvSpPr txBox="1"/>
          <p:nvPr/>
        </p:nvSpPr>
        <p:spPr>
          <a:xfrm>
            <a:off x="10549154" y="1089743"/>
            <a:ext cx="2246305" cy="52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defTabSz="457200">
              <a:lnSpc>
                <a:spcPct val="80000"/>
              </a:lnSpc>
              <a:defRPr sz="1700"/>
            </a:pPr>
            <a:r>
              <a:rPr dirty="0">
                <a:latin typeface="BIZ UDPゴシック" pitchFamily="50" charset="-128"/>
                <a:ea typeface="BIZ UDPゴシック" pitchFamily="50" charset="-128"/>
              </a:rPr>
              <a:t>地域おこし協力隊</a:t>
            </a:r>
          </a:p>
          <a:p>
            <a:pPr algn="r" defTabSz="457200">
              <a:lnSpc>
                <a:spcPct val="80000"/>
              </a:lnSpc>
              <a:defRPr sz="1700"/>
            </a:pPr>
            <a:r>
              <a:rPr dirty="0">
                <a:latin typeface="BIZ UDPゴシック" pitchFamily="50" charset="-128"/>
                <a:ea typeface="BIZ UDPゴシック" pitchFamily="50" charset="-128"/>
              </a:rPr>
              <a:t>発表資料</a:t>
            </a:r>
          </a:p>
        </p:txBody>
      </p:sp>
      <p:sp>
        <p:nvSpPr>
          <p:cNvPr id="59" name="北海道 利尻町"/>
          <p:cNvSpPr txBox="1"/>
          <p:nvPr/>
        </p:nvSpPr>
        <p:spPr>
          <a:xfrm>
            <a:off x="10286572" y="128218"/>
            <a:ext cx="2508887" cy="1087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a:latin typeface="BIZ UDPゴシック" pitchFamily="50" charset="-128"/>
                <a:ea typeface="BIZ UDPゴシック" pitchFamily="50" charset="-128"/>
              </a:rPr>
              <a:t>北海道 利尻町</a:t>
            </a:r>
          </a:p>
        </p:txBody>
      </p:sp>
      <p:sp>
        <p:nvSpPr>
          <p:cNvPr id="60"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821880" y="7013263"/>
            <a:ext cx="9433048" cy="4920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just" defTabSz="457200">
              <a:lnSpc>
                <a:spcPct val="140000"/>
              </a:lnSpc>
              <a:defRPr sz="1800">
                <a:latin typeface="ヒラギノ角ゴ ProN W6"/>
                <a:ea typeface="ヒラギノ角ゴ ProN W6"/>
                <a:cs typeface="ヒラギノ角ゴ ProN W6"/>
                <a:sym typeface="ヒラギノ角ゴ ProN W6"/>
              </a:defRPr>
            </a:lvl1pPr>
          </a:lstStyle>
          <a:p>
            <a:pPr algn="l"/>
            <a:r>
              <a:rPr lang="ja-JP" altLang="en-US" sz="2000" b="1" dirty="0">
                <a:latin typeface="BIZ UDゴシック" pitchFamily="49" charset="-128"/>
                <a:ea typeface="BIZ UDゴシック" pitchFamily="49" charset="-128"/>
              </a:rPr>
              <a:t>札幌で医療従事者として、またライフワークとしてカウンセリングをしていました。その際にアートがとても力になりました。趣味としてもアートが好きでしたので、海藻押し葉のお話を頂いたときにアートに主体的に関わることが出来るのを魅力的に感じました。また自身の活動のキャリアにもなると思い利尻に来ることを決めました。</a:t>
            </a:r>
            <a:endParaRPr lang="en-US" altLang="ja-JP" sz="2000" b="1" dirty="0">
              <a:latin typeface="BIZ UDゴシック" pitchFamily="49" charset="-128"/>
              <a:ea typeface="BIZ UDゴシック" pitchFamily="49" charset="-128"/>
            </a:endParaRPr>
          </a:p>
          <a:p>
            <a:pPr algn="l"/>
            <a:endParaRPr lang="en-US" altLang="ja-JP" dirty="0"/>
          </a:p>
          <a:p>
            <a:pPr algn="l"/>
            <a:endParaRPr lang="en-US" altLang="ja-JP" dirty="0"/>
          </a:p>
          <a:p>
            <a:pPr algn="l"/>
            <a:endParaRPr lang="en-US" altLang="ja-JP" dirty="0"/>
          </a:p>
          <a:p>
            <a:pPr algn="l"/>
            <a:endParaRPr lang="en-US" altLang="ja-JP" dirty="0"/>
          </a:p>
          <a:p>
            <a:pPr algn="l"/>
            <a:endParaRPr lang="en-US" altLang="ja-JP" dirty="0"/>
          </a:p>
          <a:p>
            <a:pPr algn="l"/>
            <a:endParaRPr lang="en-US" dirty="0"/>
          </a:p>
          <a:p>
            <a:pPr algn="l"/>
            <a:endParaRPr dirty="0"/>
          </a:p>
        </p:txBody>
      </p:sp>
      <p:pic>
        <p:nvPicPr>
          <p:cNvPr id="63" name="イメージ" descr="イメージ"/>
          <p:cNvPicPr>
            <a:picLocks noChangeAspect="1"/>
          </p:cNvPicPr>
          <p:nvPr/>
        </p:nvPicPr>
        <p:blipFill>
          <a:blip r:embed="rId3" cstate="print"/>
          <a:srcRect l="2667" r="8907"/>
          <a:stretch>
            <a:fillRect/>
          </a:stretch>
        </p:blipFill>
        <p:spPr>
          <a:xfrm>
            <a:off x="6358384" y="2572544"/>
            <a:ext cx="4774208" cy="3600400"/>
          </a:xfrm>
          <a:prstGeom prst="rect">
            <a:avLst/>
          </a:prstGeom>
          <a:ln w="12700">
            <a:miter lim="400000"/>
          </a:ln>
        </p:spPr>
      </p:pic>
      <p:sp>
        <p:nvSpPr>
          <p:cNvPr id="13" name="りしりん"/>
          <p:cNvSpPr txBox="1"/>
          <p:nvPr/>
        </p:nvSpPr>
        <p:spPr>
          <a:xfrm>
            <a:off x="682539" y="250141"/>
            <a:ext cx="3587613"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sz="2800" dirty="0">
                <a:latin typeface="BIZ UDゴシック" pitchFamily="49" charset="-128"/>
                <a:ea typeface="BIZ UDゴシック" pitchFamily="49" charset="-128"/>
              </a:rPr>
              <a:t>やすだしほ</a:t>
            </a:r>
            <a:endParaRPr sz="2800" dirty="0">
              <a:latin typeface="BIZ UDゴシック" pitchFamily="49" charset="-128"/>
              <a:ea typeface="BIZ UDゴシック" pitchFamily="49" charset="-128"/>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b.jpg" descr="b.jpg"/>
          <p:cNvPicPr>
            <a:picLocks noChangeAspect="1"/>
          </p:cNvPicPr>
          <p:nvPr/>
        </p:nvPicPr>
        <p:blipFill>
          <a:blip r:embed="rId2" cstate="print">
            <a:extLst/>
          </a:blip>
          <a:srcRect t="2635" b="2635"/>
          <a:stretch>
            <a:fillRect/>
          </a:stretch>
        </p:blipFill>
        <p:spPr>
          <a:xfrm>
            <a:off x="-301625" y="-19744"/>
            <a:ext cx="13607954" cy="10081120"/>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a:latin typeface="BIZ UDPゴシック" pitchFamily="50" charset="-128"/>
                <a:ea typeface="BIZ UDPゴシック" pitchFamily="50" charset="-128"/>
              </a:rPr>
              <a:t>活動内容</a:t>
            </a:r>
          </a:p>
        </p:txBody>
      </p:sp>
      <p:sp>
        <p:nvSpPr>
          <p:cNvPr id="70" name="地域おこし協力隊…"/>
          <p:cNvSpPr txBox="1"/>
          <p:nvPr/>
        </p:nvSpPr>
        <p:spPr>
          <a:xfrm>
            <a:off x="10549154" y="1115272"/>
            <a:ext cx="2246305" cy="52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a:latin typeface="BIZ UDPゴシック" pitchFamily="50" charset="-128"/>
                <a:ea typeface="BIZ UDPゴシック" pitchFamily="50" charset="-128"/>
              </a:rPr>
              <a:t>地域おこし協力隊</a:t>
            </a:r>
          </a:p>
          <a:p>
            <a:pPr algn="r" defTabSz="457200">
              <a:lnSpc>
                <a:spcPct val="80000"/>
              </a:lnSpc>
              <a:defRPr sz="1700"/>
            </a:pPr>
            <a:r>
              <a:rPr dirty="0">
                <a:latin typeface="BIZ UDPゴシック" pitchFamily="50" charset="-128"/>
                <a:ea typeface="BIZ UDPゴシック" pitchFamily="50" charset="-128"/>
              </a:rPr>
              <a:t>発表資料</a:t>
            </a:r>
          </a:p>
        </p:txBody>
      </p:sp>
      <p:sp>
        <p:nvSpPr>
          <p:cNvPr id="71" name="北海道 利尻町"/>
          <p:cNvSpPr txBox="1"/>
          <p:nvPr/>
        </p:nvSpPr>
        <p:spPr>
          <a:xfrm>
            <a:off x="10286572" y="128218"/>
            <a:ext cx="2508887" cy="1087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a:latin typeface="BIZ UDPゴシック" pitchFamily="50" charset="-128"/>
                <a:ea typeface="BIZ UDPゴシック" pitchFamily="50" charset="-128"/>
              </a:rPr>
              <a:t>北海道 利尻町</a:t>
            </a:r>
          </a:p>
        </p:txBody>
      </p:sp>
      <p:pic>
        <p:nvPicPr>
          <p:cNvPr id="9" name="図 8" descr="IMG_1858.JPG"/>
          <p:cNvPicPr>
            <a:picLocks noChangeAspect="1"/>
          </p:cNvPicPr>
          <p:nvPr/>
        </p:nvPicPr>
        <p:blipFill>
          <a:blip r:embed="rId3" cstate="print"/>
          <a:srcRect l="16955"/>
          <a:stretch>
            <a:fillRect/>
          </a:stretch>
        </p:blipFill>
        <p:spPr>
          <a:xfrm>
            <a:off x="3478064" y="2068488"/>
            <a:ext cx="3985682" cy="3600400"/>
          </a:xfrm>
          <a:prstGeom prst="rect">
            <a:avLst/>
          </a:prstGeom>
        </p:spPr>
      </p:pic>
      <p:pic>
        <p:nvPicPr>
          <p:cNvPr id="11" name="図 10" descr="IMG_7493.jpeg"/>
          <p:cNvPicPr>
            <a:picLocks noChangeAspect="1"/>
          </p:cNvPicPr>
          <p:nvPr/>
        </p:nvPicPr>
        <p:blipFill>
          <a:blip r:embed="rId4" cstate="print"/>
          <a:stretch>
            <a:fillRect/>
          </a:stretch>
        </p:blipFill>
        <p:spPr>
          <a:xfrm rot="5400000">
            <a:off x="-719402" y="2623550"/>
            <a:ext cx="4632514" cy="3474385"/>
          </a:xfrm>
          <a:prstGeom prst="rect">
            <a:avLst/>
          </a:prstGeom>
        </p:spPr>
      </p:pic>
      <p:pic>
        <p:nvPicPr>
          <p:cNvPr id="13" name="図 12" descr="IMG_2105.jpg"/>
          <p:cNvPicPr>
            <a:picLocks noChangeAspect="1"/>
          </p:cNvPicPr>
          <p:nvPr/>
        </p:nvPicPr>
        <p:blipFill>
          <a:blip r:embed="rId5" cstate="print"/>
          <a:stretch>
            <a:fillRect/>
          </a:stretch>
        </p:blipFill>
        <p:spPr>
          <a:xfrm rot="10800000">
            <a:off x="5494289" y="7037040"/>
            <a:ext cx="3840428" cy="2880320"/>
          </a:xfrm>
          <a:prstGeom prst="rect">
            <a:avLst/>
          </a:prstGeom>
        </p:spPr>
      </p:pic>
      <p:pic>
        <p:nvPicPr>
          <p:cNvPr id="16" name="図 15" descr="PastedGraphic-1 (1).png"/>
          <p:cNvPicPr>
            <a:picLocks noChangeAspect="1"/>
          </p:cNvPicPr>
          <p:nvPr/>
        </p:nvPicPr>
        <p:blipFill>
          <a:blip r:embed="rId6" cstate="print"/>
          <a:stretch>
            <a:fillRect/>
          </a:stretch>
        </p:blipFill>
        <p:spPr>
          <a:xfrm>
            <a:off x="9454728" y="5452864"/>
            <a:ext cx="3708412" cy="4464496"/>
          </a:xfrm>
          <a:prstGeom prst="rect">
            <a:avLst/>
          </a:prstGeom>
        </p:spPr>
      </p:pic>
      <p:sp>
        <p:nvSpPr>
          <p:cNvPr id="17" name="テキスト ボックス 16"/>
          <p:cNvSpPr txBox="1"/>
          <p:nvPr/>
        </p:nvSpPr>
        <p:spPr>
          <a:xfrm>
            <a:off x="7357801" y="2018740"/>
            <a:ext cx="584134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海藻押し葉押し花コンクール</a:t>
            </a:r>
            <a:endParaRPr kumimoji="0" lang="en-US" altLang="ja-JP"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p:txBody>
      </p:sp>
      <p:sp>
        <p:nvSpPr>
          <p:cNvPr id="18" name="テキスト ボックス 17"/>
          <p:cNvSpPr txBox="1"/>
          <p:nvPr/>
        </p:nvSpPr>
        <p:spPr>
          <a:xfrm>
            <a:off x="7396245" y="2773079"/>
            <a:ext cx="4002699"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〇令和元年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9</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月</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21</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日～</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29</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日</a:t>
            </a:r>
            <a:endPar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a:p>
            <a:pPr marL="0" marR="0" indent="0" defTabSz="584200" rtl="0" fontAlgn="auto" latinLnBrk="0" hangingPunct="0">
              <a:lnSpc>
                <a:spcPct val="100000"/>
              </a:lnSpc>
              <a:spcBef>
                <a:spcPts val="0"/>
              </a:spcBef>
              <a:spcAft>
                <a:spcPts val="0"/>
              </a:spcAft>
              <a:buClrTx/>
              <a:buSzTx/>
              <a:buFontTx/>
              <a:buNone/>
              <a:tabLst/>
            </a:pPr>
            <a:r>
              <a:rPr lang="ja-JP" altLang="en-US" b="1" dirty="0">
                <a:latin typeface="BIZ UDPゴシック" pitchFamily="50" charset="-128"/>
                <a:ea typeface="BIZ UDPゴシック" pitchFamily="50" charset="-128"/>
              </a:rPr>
              <a:t>どんと展示１７５点</a:t>
            </a:r>
            <a:endParaRPr lang="en-US" altLang="ja-JP" b="1" dirty="0">
              <a:latin typeface="BIZ UDPゴシック" pitchFamily="50" charset="-128"/>
              <a:ea typeface="BIZ UDPゴシック" pitchFamily="50" charset="-128"/>
            </a:endParaRPr>
          </a:p>
          <a:p>
            <a:pPr marL="0" marR="0" indent="0" defTabSz="584200" rtl="0" fontAlgn="auto" latinLnBrk="0" hangingPunct="0">
              <a:lnSpc>
                <a:spcPct val="100000"/>
              </a:lnSpc>
              <a:spcBef>
                <a:spcPts val="0"/>
              </a:spcBef>
              <a:spcAft>
                <a:spcPts val="0"/>
              </a:spcAft>
              <a:buClrTx/>
              <a:buSzTx/>
              <a:buFontTx/>
              <a:buNone/>
              <a:tabLst/>
            </a:pPr>
            <a:endParaRPr lang="en-US" altLang="ja-JP" b="1" dirty="0">
              <a:latin typeface="BIZ UDPゴシック" pitchFamily="50" charset="-128"/>
              <a:ea typeface="BIZ UDPゴシック" pitchFamily="50" charset="-128"/>
            </a:endParaRPr>
          </a:p>
          <a:p>
            <a:pPr marL="0" marR="0" indent="0"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〇令和</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9</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月</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1</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日～</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30</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日　</a:t>
            </a:r>
            <a:endPar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a:p>
            <a:pPr marL="0" marR="0" indent="0" defTabSz="584200" rtl="0" fontAlgn="auto" latinLnBrk="0" hangingPunct="0">
              <a:lnSpc>
                <a:spcPct val="100000"/>
              </a:lnSpc>
              <a:spcBef>
                <a:spcPts val="0"/>
              </a:spcBef>
              <a:spcAft>
                <a:spcPts val="0"/>
              </a:spcAft>
              <a:buClrTx/>
              <a:buSzTx/>
              <a:buFontTx/>
              <a:buNone/>
              <a:tabLst/>
            </a:pPr>
            <a:r>
              <a:rPr lang="ja-JP" altLang="en-US" b="1" dirty="0">
                <a:latin typeface="BIZ UDPゴシック" pitchFamily="50" charset="-128"/>
                <a:ea typeface="BIZ UDPゴシック" pitchFamily="50" charset="-128"/>
              </a:rPr>
              <a:t>札幌移動展示</a:t>
            </a:r>
            <a:r>
              <a:rPr lang="en-US" altLang="ja-JP" b="1" dirty="0">
                <a:latin typeface="BIZ UDPゴシック" pitchFamily="50" charset="-128"/>
                <a:ea typeface="BIZ UDPゴシック" pitchFamily="50" charset="-128"/>
              </a:rPr>
              <a:t>20</a:t>
            </a:r>
            <a:r>
              <a:rPr lang="ja-JP" altLang="en-US" b="1" dirty="0">
                <a:latin typeface="BIZ UDPゴシック" pitchFamily="50" charset="-128"/>
                <a:ea typeface="BIZ UDPゴシック" pitchFamily="50" charset="-128"/>
              </a:rPr>
              <a:t>点　</a:t>
            </a:r>
            <a:endPar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p:txBody>
      </p:sp>
      <p:sp>
        <p:nvSpPr>
          <p:cNvPr id="19" name="テキスト ボックス 18"/>
          <p:cNvSpPr txBox="1"/>
          <p:nvPr/>
        </p:nvSpPr>
        <p:spPr>
          <a:xfrm>
            <a:off x="1821880" y="7613104"/>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dirty="0">
              <a:ln>
                <a:noFill/>
              </a:ln>
              <a:solidFill>
                <a:srgbClr val="000000"/>
              </a:solidFill>
              <a:effectLst/>
              <a:uFillTx/>
              <a:latin typeface="+mn-lt"/>
              <a:ea typeface="+mn-ea"/>
              <a:cs typeface="+mn-cs"/>
              <a:sym typeface="ヒラギノ角ゴ ProN W3"/>
            </a:endParaRPr>
          </a:p>
        </p:txBody>
      </p:sp>
      <p:sp>
        <p:nvSpPr>
          <p:cNvPr id="20" name="テキスト ボックス 19"/>
          <p:cNvSpPr txBox="1"/>
          <p:nvPr/>
        </p:nvSpPr>
        <p:spPr>
          <a:xfrm>
            <a:off x="669752" y="7892618"/>
            <a:ext cx="465993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島の駅海藻押し葉体験</a:t>
            </a:r>
          </a:p>
        </p:txBody>
      </p:sp>
      <p:sp>
        <p:nvSpPr>
          <p:cNvPr id="21" name="テキスト ボックス 20"/>
          <p:cNvSpPr txBox="1"/>
          <p:nvPr/>
        </p:nvSpPr>
        <p:spPr>
          <a:xfrm>
            <a:off x="3694088" y="8333184"/>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dirty="0">
              <a:ln>
                <a:noFill/>
              </a:ln>
              <a:solidFill>
                <a:srgbClr val="000000"/>
              </a:solidFill>
              <a:effectLst/>
              <a:uFillTx/>
              <a:latin typeface="+mn-lt"/>
              <a:ea typeface="+mn-ea"/>
              <a:cs typeface="+mn-cs"/>
              <a:sym typeface="ヒラギノ角ゴ ProN W3"/>
            </a:endParaRPr>
          </a:p>
        </p:txBody>
      </p:sp>
      <p:sp>
        <p:nvSpPr>
          <p:cNvPr id="22" name="テキスト ボックス 21"/>
          <p:cNvSpPr txBox="1"/>
          <p:nvPr/>
        </p:nvSpPr>
        <p:spPr>
          <a:xfrm>
            <a:off x="1173808" y="8754199"/>
            <a:ext cx="41764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〇令和元年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7</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月～令和</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3</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月</a:t>
            </a:r>
            <a:endPar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a:p>
            <a:pPr marL="0" marR="0" indent="0" defTabSz="584200" rtl="0" fontAlgn="auto" latinLnBrk="0" hangingPunct="0">
              <a:lnSpc>
                <a:spcPct val="100000"/>
              </a:lnSpc>
              <a:spcBef>
                <a:spcPts val="0"/>
              </a:spcBef>
              <a:spcAft>
                <a:spcPts val="0"/>
              </a:spcAft>
              <a:buClrTx/>
              <a:buSzTx/>
              <a:buFontTx/>
              <a:buNone/>
              <a:tabLst/>
            </a:pPr>
            <a:r>
              <a:rPr lang="ja-JP" altLang="en-US" b="1" dirty="0">
                <a:latin typeface="BIZ UDPゴシック" pitchFamily="50" charset="-128"/>
                <a:ea typeface="BIZ UDPゴシック" pitchFamily="50" charset="-128"/>
              </a:rPr>
              <a:t>指導人数</a:t>
            </a:r>
            <a:r>
              <a:rPr lang="en-US" altLang="ja-JP" b="1" dirty="0">
                <a:latin typeface="BIZ UDPゴシック" pitchFamily="50" charset="-128"/>
                <a:ea typeface="BIZ UDPゴシック" pitchFamily="50" charset="-128"/>
              </a:rPr>
              <a:t>350</a:t>
            </a:r>
            <a:r>
              <a:rPr lang="ja-JP" altLang="en-US" b="1" dirty="0">
                <a:latin typeface="BIZ UDPゴシック" pitchFamily="50" charset="-128"/>
                <a:ea typeface="BIZ UDPゴシック" pitchFamily="50" charset="-128"/>
              </a:rPr>
              <a:t>名</a:t>
            </a:r>
            <a:endPar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jpg" descr="b.jpg"/>
          <p:cNvPicPr>
            <a:picLocks noChangeAspect="1"/>
          </p:cNvPicPr>
          <p:nvPr/>
        </p:nvPicPr>
        <p:blipFill>
          <a:blip r:embed="rId2" cstate="print">
            <a:extLst/>
          </a:blip>
          <a:srcRect t="2635" b="2635"/>
          <a:stretch>
            <a:fillRect/>
          </a:stretch>
        </p:blipFill>
        <p:spPr>
          <a:xfrm>
            <a:off x="1" y="0"/>
            <a:ext cx="13004799" cy="10133384"/>
          </a:xfrm>
          <a:prstGeom prst="rect">
            <a:avLst/>
          </a:prstGeom>
          <a:ln w="12700">
            <a:miter lim="400000"/>
          </a:ln>
        </p:spPr>
      </p:pic>
      <p:sp>
        <p:nvSpPr>
          <p:cNvPr id="6" name="テキスト ボックス 5"/>
          <p:cNvSpPr txBox="1"/>
          <p:nvPr/>
        </p:nvSpPr>
        <p:spPr>
          <a:xfrm>
            <a:off x="1788328" y="687706"/>
            <a:ext cx="1897956" cy="64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500" b="0" i="0" u="none" strike="noStrike" cap="none" spc="0" normalizeH="0" baseline="0" dirty="0">
                <a:ln>
                  <a:noFill/>
                </a:ln>
                <a:solidFill>
                  <a:schemeClr val="bg1"/>
                </a:solidFill>
                <a:effectLst/>
                <a:uFillTx/>
                <a:latin typeface="BIZ UDPゴシック" pitchFamily="50" charset="-128"/>
                <a:ea typeface="BIZ UDPゴシック" pitchFamily="50" charset="-128"/>
                <a:sym typeface="ヒラギノ角ゴ ProN W3"/>
              </a:rPr>
              <a:t>活動内容</a:t>
            </a:r>
          </a:p>
        </p:txBody>
      </p:sp>
      <p:pic>
        <p:nvPicPr>
          <p:cNvPr id="8" name="図 7" descr="IMG_7708.jpg"/>
          <p:cNvPicPr>
            <a:picLocks noChangeAspect="1"/>
          </p:cNvPicPr>
          <p:nvPr/>
        </p:nvPicPr>
        <p:blipFill>
          <a:blip r:embed="rId3" cstate="print"/>
          <a:srcRect r="9076"/>
          <a:stretch>
            <a:fillRect/>
          </a:stretch>
        </p:blipFill>
        <p:spPr>
          <a:xfrm>
            <a:off x="375333" y="7272808"/>
            <a:ext cx="3606787" cy="2644552"/>
          </a:xfrm>
          <a:prstGeom prst="rect">
            <a:avLst/>
          </a:prstGeom>
        </p:spPr>
      </p:pic>
      <p:pic>
        <p:nvPicPr>
          <p:cNvPr id="9" name="図 8" descr="koukousei.png"/>
          <p:cNvPicPr>
            <a:picLocks noChangeAspect="1"/>
          </p:cNvPicPr>
          <p:nvPr/>
        </p:nvPicPr>
        <p:blipFill>
          <a:blip r:embed="rId4" cstate="print"/>
          <a:srcRect t="13980"/>
          <a:stretch>
            <a:fillRect/>
          </a:stretch>
        </p:blipFill>
        <p:spPr>
          <a:xfrm>
            <a:off x="7510512" y="3724672"/>
            <a:ext cx="5134248" cy="3312368"/>
          </a:xfrm>
          <a:prstGeom prst="rect">
            <a:avLst/>
          </a:prstGeom>
        </p:spPr>
      </p:pic>
      <p:pic>
        <p:nvPicPr>
          <p:cNvPr id="10" name="図 9" descr="ＳＤＧＳ.png"/>
          <p:cNvPicPr>
            <a:picLocks noChangeAspect="1"/>
          </p:cNvPicPr>
          <p:nvPr/>
        </p:nvPicPr>
        <p:blipFill>
          <a:blip r:embed="rId5" cstate="print"/>
          <a:stretch>
            <a:fillRect/>
          </a:stretch>
        </p:blipFill>
        <p:spPr>
          <a:xfrm>
            <a:off x="8014568" y="1996480"/>
            <a:ext cx="3692445" cy="2605099"/>
          </a:xfrm>
          <a:prstGeom prst="rect">
            <a:avLst/>
          </a:prstGeom>
        </p:spPr>
      </p:pic>
      <p:sp>
        <p:nvSpPr>
          <p:cNvPr id="11" name="テキスト ボックス 10"/>
          <p:cNvSpPr txBox="1"/>
          <p:nvPr/>
        </p:nvSpPr>
        <p:spPr>
          <a:xfrm>
            <a:off x="8230592" y="7100530"/>
            <a:ext cx="327493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3600" b="1" dirty="0">
                <a:latin typeface="BIZ UDPゴシック" pitchFamily="50" charset="-128"/>
                <a:ea typeface="BIZ UDPゴシック" pitchFamily="50" charset="-128"/>
              </a:rPr>
              <a:t>海藻押し葉授業</a:t>
            </a:r>
            <a:endPar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p:txBody>
      </p:sp>
      <p:sp>
        <p:nvSpPr>
          <p:cNvPr id="12" name="テキスト ボックス 11"/>
          <p:cNvSpPr txBox="1"/>
          <p:nvPr/>
        </p:nvSpPr>
        <p:spPr>
          <a:xfrm>
            <a:off x="7798544" y="7896100"/>
            <a:ext cx="395621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令和</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10</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月</a:t>
            </a:r>
            <a:endPar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a:p>
            <a:pPr marL="0" marR="0" indent="0" algn="ctr" defTabSz="584200" rtl="0" fontAlgn="auto" latinLnBrk="0" hangingPunct="0">
              <a:lnSpc>
                <a:spcPct val="100000"/>
              </a:lnSpc>
              <a:spcBef>
                <a:spcPts val="0"/>
              </a:spcBef>
              <a:spcAft>
                <a:spcPts val="0"/>
              </a:spcAft>
              <a:buClrTx/>
              <a:buSzTx/>
              <a:buFontTx/>
              <a:buNone/>
              <a:tabLst/>
            </a:pPr>
            <a:r>
              <a:rPr lang="ja-JP" altLang="en-US" b="1" dirty="0">
                <a:latin typeface="BIZ UDPゴシック" pitchFamily="50" charset="-128"/>
                <a:ea typeface="BIZ UDPゴシック" pitchFamily="50" charset="-128"/>
              </a:rPr>
              <a:t>〇利尻高等学校</a:t>
            </a:r>
            <a:r>
              <a:rPr lang="en-US" altLang="ja-JP" b="1" dirty="0">
                <a:latin typeface="BIZ UDPゴシック" pitchFamily="50" charset="-128"/>
                <a:ea typeface="BIZ UDPゴシック" pitchFamily="50" charset="-128"/>
              </a:rPr>
              <a:t>2</a:t>
            </a:r>
            <a:r>
              <a:rPr lang="ja-JP" altLang="en-US" b="1" dirty="0">
                <a:latin typeface="BIZ UDPゴシック" pitchFamily="50" charset="-128"/>
                <a:ea typeface="BIZ UDPゴシック" pitchFamily="50" charset="-128"/>
              </a:rPr>
              <a:t>年生</a:t>
            </a:r>
            <a:r>
              <a:rPr lang="en-US" altLang="ja-JP" b="1" dirty="0">
                <a:latin typeface="BIZ UDPゴシック" pitchFamily="50" charset="-128"/>
                <a:ea typeface="BIZ UDPゴシック" pitchFamily="50" charset="-128"/>
              </a:rPr>
              <a:t>23</a:t>
            </a:r>
            <a:r>
              <a:rPr lang="ja-JP" altLang="en-US" b="1" dirty="0">
                <a:latin typeface="BIZ UDPゴシック" pitchFamily="50" charset="-128"/>
                <a:ea typeface="BIZ UDPゴシック" pitchFamily="50" charset="-128"/>
              </a:rPr>
              <a:t>名</a:t>
            </a:r>
            <a:endParaRPr lang="en-US" altLang="ja-JP" b="1" dirty="0">
              <a:latin typeface="BIZ UDPゴシック" pitchFamily="50" charset="-128"/>
              <a:ea typeface="BIZ UDPゴシック" pitchFamily="50" charset="-128"/>
            </a:endParaRPr>
          </a:p>
          <a:p>
            <a:pPr marL="0" marR="0" indent="0" algn="ctr" defTabSz="584200" rtl="0" fontAlgn="auto" latinLnBrk="0" hangingPunct="0">
              <a:lnSpc>
                <a:spcPct val="100000"/>
              </a:lnSpc>
              <a:spcBef>
                <a:spcPts val="0"/>
              </a:spcBef>
              <a:spcAft>
                <a:spcPts val="0"/>
              </a:spcAft>
              <a:buClrTx/>
              <a:buSzTx/>
              <a:buFontTx/>
              <a:buNone/>
              <a:tabLst/>
            </a:pPr>
            <a:endParaRPr lang="en-US" altLang="ja-JP" b="1" dirty="0">
              <a:latin typeface="BIZ UDPゴシック" pitchFamily="50" charset="-128"/>
              <a:ea typeface="BIZ UDPゴシック" pitchFamily="50" charset="-128"/>
            </a:endParaRPr>
          </a:p>
          <a:p>
            <a:pPr marL="0" marR="0" indent="0" algn="ctr"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令和</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3</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年</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2</a:t>
            </a:r>
            <a:r>
              <a:rPr lang="ja-JP" altLang="en-US" b="1" dirty="0">
                <a:latin typeface="BIZ UDPゴシック" pitchFamily="50" charset="-128"/>
                <a:ea typeface="BIZ UDPゴシック" pitchFamily="50" charset="-128"/>
              </a:rPr>
              <a:t>月</a:t>
            </a:r>
            <a:r>
              <a:rPr lang="en-US" altLang="ja-JP" b="1" dirty="0">
                <a:latin typeface="BIZ UDPゴシック" pitchFamily="50" charset="-128"/>
                <a:ea typeface="BIZ UDPゴシック" pitchFamily="50" charset="-128"/>
              </a:rPr>
              <a:t>22</a:t>
            </a:r>
            <a:r>
              <a:rPr lang="ja-JP" altLang="en-US" b="1" dirty="0">
                <a:latin typeface="BIZ UDPゴシック" pitchFamily="50" charset="-128"/>
                <a:ea typeface="BIZ UDPゴシック" pitchFamily="50" charset="-128"/>
              </a:rPr>
              <a:t>日</a:t>
            </a:r>
            <a:endParaRPr lang="en-US" altLang="ja-JP" b="1" dirty="0">
              <a:latin typeface="BIZ UDPゴシック" pitchFamily="50" charset="-128"/>
              <a:ea typeface="BIZ UDPゴシック" pitchFamily="50" charset="-128"/>
            </a:endParaRPr>
          </a:p>
          <a:p>
            <a:pPr marL="0" marR="0" indent="0" algn="ctr"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〇利尻中学校全校生徒</a:t>
            </a:r>
            <a:r>
              <a:rPr kumimoji="0" lang="en-US" altLang="ja-JP"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54</a:t>
            </a:r>
            <a:r>
              <a:rPr kumimoji="0" lang="ja-JP" altLang="en-US"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名</a:t>
            </a:r>
          </a:p>
        </p:txBody>
      </p:sp>
      <p:pic>
        <p:nvPicPr>
          <p:cNvPr id="17" name="図 16" descr="IMG_4158.jpeg"/>
          <p:cNvPicPr>
            <a:picLocks noChangeAspect="1"/>
          </p:cNvPicPr>
          <p:nvPr/>
        </p:nvPicPr>
        <p:blipFill>
          <a:blip r:embed="rId6" cstate="print"/>
          <a:stretch>
            <a:fillRect/>
          </a:stretch>
        </p:blipFill>
        <p:spPr>
          <a:xfrm rot="5400000">
            <a:off x="3904111" y="6923027"/>
            <a:ext cx="3504389" cy="2628292"/>
          </a:xfrm>
          <a:prstGeom prst="rect">
            <a:avLst/>
          </a:prstGeom>
        </p:spPr>
      </p:pic>
      <p:sp>
        <p:nvSpPr>
          <p:cNvPr id="13" name="北海道 利尻町"/>
          <p:cNvSpPr txBox="1"/>
          <p:nvPr/>
        </p:nvSpPr>
        <p:spPr>
          <a:xfrm>
            <a:off x="10286572" y="188986"/>
            <a:ext cx="2508887" cy="1087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a:latin typeface="BIZ UDPゴシック" pitchFamily="50" charset="-128"/>
                <a:ea typeface="BIZ UDPゴシック" pitchFamily="50" charset="-128"/>
              </a:rPr>
              <a:t>北海道 利尻町</a:t>
            </a:r>
          </a:p>
        </p:txBody>
      </p:sp>
      <p:sp>
        <p:nvSpPr>
          <p:cNvPr id="14" name="地域おこし協力隊…"/>
          <p:cNvSpPr txBox="1"/>
          <p:nvPr/>
        </p:nvSpPr>
        <p:spPr>
          <a:xfrm>
            <a:off x="10549154" y="1115272"/>
            <a:ext cx="2246305" cy="52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a:latin typeface="BIZ UDPゴシック" pitchFamily="50" charset="-128"/>
                <a:ea typeface="BIZ UDPゴシック" pitchFamily="50" charset="-128"/>
              </a:rPr>
              <a:t>地域おこし協力隊</a:t>
            </a:r>
          </a:p>
          <a:p>
            <a:pPr algn="r" defTabSz="457200">
              <a:lnSpc>
                <a:spcPct val="80000"/>
              </a:lnSpc>
              <a:defRPr sz="1700"/>
            </a:pPr>
            <a:r>
              <a:rPr dirty="0">
                <a:latin typeface="BIZ UDPゴシック" pitchFamily="50" charset="-128"/>
                <a:ea typeface="BIZ UDPゴシック" pitchFamily="50" charset="-128"/>
              </a:rPr>
              <a:t>発表資料</a:t>
            </a:r>
          </a:p>
        </p:txBody>
      </p:sp>
      <p:pic>
        <p:nvPicPr>
          <p:cNvPr id="7" name="図 6" descr="IMG_4367.JPG"/>
          <p:cNvPicPr>
            <a:picLocks noChangeAspect="1"/>
          </p:cNvPicPr>
          <p:nvPr/>
        </p:nvPicPr>
        <p:blipFill>
          <a:blip r:embed="rId7" cstate="print"/>
          <a:stretch>
            <a:fillRect/>
          </a:stretch>
        </p:blipFill>
        <p:spPr>
          <a:xfrm>
            <a:off x="165696" y="1996480"/>
            <a:ext cx="7056784" cy="511256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jpg" descr="b.jpg"/>
          <p:cNvPicPr>
            <a:picLocks noChangeAspect="1"/>
          </p:cNvPicPr>
          <p:nvPr/>
        </p:nvPicPr>
        <p:blipFill>
          <a:blip r:embed="rId2" cstate="print">
            <a:extLst/>
          </a:blip>
          <a:srcRect t="2635" b="2635"/>
          <a:stretch>
            <a:fillRect/>
          </a:stretch>
        </p:blipFill>
        <p:spPr>
          <a:xfrm>
            <a:off x="-301625" y="13890"/>
            <a:ext cx="13607954" cy="9700421"/>
          </a:xfrm>
          <a:prstGeom prst="rect">
            <a:avLst/>
          </a:prstGeom>
          <a:ln w="12700">
            <a:miter lim="400000"/>
          </a:ln>
        </p:spPr>
      </p:pic>
      <p:sp>
        <p:nvSpPr>
          <p:cNvPr id="75" name="来年度以降の…"/>
          <p:cNvSpPr txBox="1"/>
          <p:nvPr/>
        </p:nvSpPr>
        <p:spPr>
          <a:xfrm>
            <a:off x="787428" y="477030"/>
            <a:ext cx="3696604" cy="1192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dirty="0">
                <a:latin typeface="BIZ UDPゴシック" pitchFamily="50" charset="-128"/>
                <a:ea typeface="BIZ UDPゴシック" pitchFamily="50" charset="-128"/>
              </a:rPr>
              <a:t>来年度以降の</a:t>
            </a:r>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dirty="0">
                <a:latin typeface="BIZ UDPゴシック" pitchFamily="50" charset="-128"/>
                <a:ea typeface="BIZ UDPゴシック" pitchFamily="50" charset="-128"/>
              </a:rPr>
              <a:t>スケジュール</a:t>
            </a:r>
          </a:p>
        </p:txBody>
      </p:sp>
      <p:sp>
        <p:nvSpPr>
          <p:cNvPr id="79" name="地域おこし協力隊…"/>
          <p:cNvSpPr txBox="1"/>
          <p:nvPr/>
        </p:nvSpPr>
        <p:spPr>
          <a:xfrm>
            <a:off x="10549154" y="1115272"/>
            <a:ext cx="2246305" cy="52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a:latin typeface="BIZ UDPゴシック" pitchFamily="50" charset="-128"/>
                <a:ea typeface="BIZ UDPゴシック" pitchFamily="50" charset="-128"/>
              </a:rPr>
              <a:t>地域おこし協力隊</a:t>
            </a:r>
          </a:p>
          <a:p>
            <a:pPr algn="r" defTabSz="457200">
              <a:lnSpc>
                <a:spcPct val="80000"/>
              </a:lnSpc>
              <a:defRPr sz="1700"/>
            </a:pPr>
            <a:r>
              <a:rPr dirty="0">
                <a:latin typeface="BIZ UDPゴシック" pitchFamily="50" charset="-128"/>
                <a:ea typeface="BIZ UDPゴシック" pitchFamily="50" charset="-128"/>
              </a:rPr>
              <a:t>発表資料</a:t>
            </a:r>
          </a:p>
        </p:txBody>
      </p:sp>
      <p:sp>
        <p:nvSpPr>
          <p:cNvPr id="80" name="北海道 利尻町"/>
          <p:cNvSpPr txBox="1"/>
          <p:nvPr/>
        </p:nvSpPr>
        <p:spPr>
          <a:xfrm>
            <a:off x="10286572" y="188986"/>
            <a:ext cx="2508887" cy="1087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a:latin typeface="BIZ UDPゴシック" pitchFamily="50" charset="-128"/>
                <a:ea typeface="BIZ UDPゴシック" pitchFamily="50" charset="-128"/>
              </a:rPr>
              <a:t>北海道 利尻町</a:t>
            </a:r>
          </a:p>
        </p:txBody>
      </p:sp>
      <p:pic>
        <p:nvPicPr>
          <p:cNvPr id="10" name="図 9" descr="PastedGraphic-3.png"/>
          <p:cNvPicPr>
            <a:picLocks noChangeAspect="1"/>
          </p:cNvPicPr>
          <p:nvPr/>
        </p:nvPicPr>
        <p:blipFill>
          <a:blip r:embed="rId3" cstate="print"/>
          <a:stretch>
            <a:fillRect/>
          </a:stretch>
        </p:blipFill>
        <p:spPr>
          <a:xfrm>
            <a:off x="4414168" y="5668888"/>
            <a:ext cx="3672408" cy="3672408"/>
          </a:xfrm>
          <a:prstGeom prst="rect">
            <a:avLst/>
          </a:prstGeom>
        </p:spPr>
      </p:pic>
      <p:pic>
        <p:nvPicPr>
          <p:cNvPr id="11" name="図 10" descr="PastedGraphic-1.png"/>
          <p:cNvPicPr>
            <a:picLocks noChangeAspect="1"/>
          </p:cNvPicPr>
          <p:nvPr/>
        </p:nvPicPr>
        <p:blipFill>
          <a:blip r:embed="rId4" cstate="print"/>
          <a:stretch>
            <a:fillRect/>
          </a:stretch>
        </p:blipFill>
        <p:spPr>
          <a:xfrm>
            <a:off x="17481" y="3939500"/>
            <a:ext cx="4324679" cy="3385572"/>
          </a:xfrm>
          <a:prstGeom prst="rect">
            <a:avLst/>
          </a:prstGeom>
        </p:spPr>
      </p:pic>
      <p:pic>
        <p:nvPicPr>
          <p:cNvPr id="9" name="図 8" descr="IMG_3154.JPG"/>
          <p:cNvPicPr>
            <a:picLocks noChangeAspect="1"/>
          </p:cNvPicPr>
          <p:nvPr/>
        </p:nvPicPr>
        <p:blipFill>
          <a:blip r:embed="rId5" cstate="print"/>
          <a:stretch>
            <a:fillRect/>
          </a:stretch>
        </p:blipFill>
        <p:spPr>
          <a:xfrm>
            <a:off x="6862440" y="2880550"/>
            <a:ext cx="5832648" cy="4372514"/>
          </a:xfrm>
          <a:prstGeom prst="rect">
            <a:avLst/>
          </a:prstGeom>
        </p:spPr>
      </p:pic>
      <p:sp>
        <p:nvSpPr>
          <p:cNvPr id="76"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2109912" y="1780456"/>
            <a:ext cx="7632847" cy="1080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just" defTabSz="457200">
              <a:lnSpc>
                <a:spcPct val="140000"/>
              </a:lnSpc>
              <a:defRPr sz="2200"/>
            </a:lvl1pPr>
          </a:lstStyle>
          <a:p>
            <a:r>
              <a:rPr lang="ja-JP" altLang="en-US" sz="4800" b="1" dirty="0">
                <a:latin typeface="BIZ UDPゴシック" pitchFamily="50" charset="-128"/>
                <a:ea typeface="BIZ UDPゴシック" pitchFamily="50" charset="-128"/>
              </a:rPr>
              <a:t>あるものを最大限に活かす</a:t>
            </a:r>
            <a:endParaRPr sz="4800" b="1" dirty="0">
              <a:latin typeface="BIZ UDPゴシック" pitchFamily="50" charset="-128"/>
              <a:ea typeface="BIZ UDPゴシック" pitchFamily="50" charset="-128"/>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jpg" descr="b.jpg"/>
          <p:cNvPicPr>
            <a:picLocks noChangeAspect="1"/>
          </p:cNvPicPr>
          <p:nvPr/>
        </p:nvPicPr>
        <p:blipFill>
          <a:blip r:embed="rId2" cstate="print">
            <a:extLst/>
          </a:blip>
          <a:srcRect t="2635" b="2635"/>
          <a:stretch>
            <a:fillRect/>
          </a:stretch>
        </p:blipFill>
        <p:spPr>
          <a:xfrm>
            <a:off x="-338360" y="13890"/>
            <a:ext cx="13607954" cy="9700421"/>
          </a:xfrm>
          <a:prstGeom prst="rect">
            <a:avLst/>
          </a:prstGeom>
          <a:ln w="12700">
            <a:miter lim="400000"/>
          </a:ln>
        </p:spPr>
      </p:pic>
      <p:pic>
        <p:nvPicPr>
          <p:cNvPr id="7" name="図 6" descr="cache_Messagep67499.JPG"/>
          <p:cNvPicPr>
            <a:picLocks noChangeAspect="1"/>
          </p:cNvPicPr>
          <p:nvPr/>
        </p:nvPicPr>
        <p:blipFill>
          <a:blip r:embed="rId3" cstate="print"/>
          <a:stretch>
            <a:fillRect/>
          </a:stretch>
        </p:blipFill>
        <p:spPr>
          <a:xfrm>
            <a:off x="7654528" y="2644552"/>
            <a:ext cx="5206256" cy="3904692"/>
          </a:xfrm>
          <a:prstGeom prst="rect">
            <a:avLst/>
          </a:prstGeom>
        </p:spPr>
      </p:pic>
      <p:sp>
        <p:nvSpPr>
          <p:cNvPr id="9" name="テキスト ボックス 8"/>
          <p:cNvSpPr txBox="1"/>
          <p:nvPr/>
        </p:nvSpPr>
        <p:spPr>
          <a:xfrm>
            <a:off x="652760" y="1996480"/>
            <a:ext cx="41934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3600" b="1" dirty="0">
                <a:latin typeface="BIZ UDPゴシック" pitchFamily="50" charset="-128"/>
                <a:ea typeface="BIZ UDPゴシック" pitchFamily="50" charset="-128"/>
              </a:rPr>
              <a:t>地元の文化に親しむ</a:t>
            </a:r>
            <a:endPar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endParaRPr>
          </a:p>
        </p:txBody>
      </p:sp>
      <p:sp>
        <p:nvSpPr>
          <p:cNvPr id="10" name="テキスト ボックス 9"/>
          <p:cNvSpPr txBox="1"/>
          <p:nvPr/>
        </p:nvSpPr>
        <p:spPr>
          <a:xfrm>
            <a:off x="9094688" y="1996480"/>
            <a:ext cx="194925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経済活動</a:t>
            </a:r>
          </a:p>
        </p:txBody>
      </p:sp>
      <p:sp>
        <p:nvSpPr>
          <p:cNvPr id="14" name="テキスト ボックス 13"/>
          <p:cNvSpPr txBox="1"/>
          <p:nvPr/>
        </p:nvSpPr>
        <p:spPr>
          <a:xfrm>
            <a:off x="9238704" y="8756714"/>
            <a:ext cx="194925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a:ln>
                  <a:noFill/>
                </a:ln>
                <a:solidFill>
                  <a:srgbClr val="000000"/>
                </a:solidFill>
                <a:effectLst/>
                <a:uFillTx/>
                <a:latin typeface="BIZ UDPゴシック" pitchFamily="50" charset="-128"/>
                <a:ea typeface="BIZ UDPゴシック" pitchFamily="50" charset="-128"/>
                <a:sym typeface="ヒラギノ角ゴ ProN W3"/>
              </a:rPr>
              <a:t>環境活動</a:t>
            </a:r>
          </a:p>
        </p:txBody>
      </p:sp>
      <p:sp>
        <p:nvSpPr>
          <p:cNvPr id="15" name="来年度以降の…"/>
          <p:cNvSpPr txBox="1"/>
          <p:nvPr/>
        </p:nvSpPr>
        <p:spPr>
          <a:xfrm>
            <a:off x="787428" y="477030"/>
            <a:ext cx="3696604" cy="1192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dirty="0">
                <a:latin typeface="BIZ UDPゴシック" pitchFamily="50" charset="-128"/>
                <a:ea typeface="BIZ UDPゴシック" pitchFamily="50" charset="-128"/>
              </a:rPr>
              <a:t>来年度以降の</a:t>
            </a:r>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dirty="0">
                <a:latin typeface="BIZ UDPゴシック" pitchFamily="50" charset="-128"/>
                <a:ea typeface="BIZ UDPゴシック" pitchFamily="50" charset="-128"/>
              </a:rPr>
              <a:t>スケジュール</a:t>
            </a:r>
          </a:p>
        </p:txBody>
      </p:sp>
      <p:sp>
        <p:nvSpPr>
          <p:cNvPr id="16" name="北海道 利尻町"/>
          <p:cNvSpPr txBox="1"/>
          <p:nvPr/>
        </p:nvSpPr>
        <p:spPr>
          <a:xfrm>
            <a:off x="10286572" y="188986"/>
            <a:ext cx="2508887" cy="1087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a:latin typeface="BIZ UDPゴシック" pitchFamily="50" charset="-128"/>
                <a:ea typeface="BIZ UDPゴシック" pitchFamily="50" charset="-128"/>
              </a:rPr>
              <a:t>北海道 利尻町</a:t>
            </a:r>
          </a:p>
        </p:txBody>
      </p:sp>
      <p:sp>
        <p:nvSpPr>
          <p:cNvPr id="17" name="地域おこし協力隊…"/>
          <p:cNvSpPr txBox="1"/>
          <p:nvPr/>
        </p:nvSpPr>
        <p:spPr>
          <a:xfrm>
            <a:off x="10549154" y="1115272"/>
            <a:ext cx="2246305" cy="52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a:latin typeface="BIZ UDPゴシック" pitchFamily="50" charset="-128"/>
                <a:ea typeface="BIZ UDPゴシック" pitchFamily="50" charset="-128"/>
              </a:rPr>
              <a:t>地域おこし協力隊</a:t>
            </a:r>
          </a:p>
          <a:p>
            <a:pPr algn="r" defTabSz="457200">
              <a:lnSpc>
                <a:spcPct val="80000"/>
              </a:lnSpc>
              <a:defRPr sz="1700"/>
            </a:pPr>
            <a:r>
              <a:rPr dirty="0">
                <a:latin typeface="BIZ UDPゴシック" pitchFamily="50" charset="-128"/>
                <a:ea typeface="BIZ UDPゴシック" pitchFamily="50" charset="-128"/>
              </a:rPr>
              <a:t>発表資料</a:t>
            </a:r>
          </a:p>
        </p:txBody>
      </p:sp>
      <p:pic>
        <p:nvPicPr>
          <p:cNvPr id="18" name="図 17" descr="gakkou2.jpeg"/>
          <p:cNvPicPr>
            <a:picLocks noChangeAspect="1"/>
          </p:cNvPicPr>
          <p:nvPr/>
        </p:nvPicPr>
        <p:blipFill>
          <a:blip r:embed="rId4" cstate="print"/>
          <a:stretch>
            <a:fillRect/>
          </a:stretch>
        </p:blipFill>
        <p:spPr>
          <a:xfrm>
            <a:off x="116822" y="2572544"/>
            <a:ext cx="5737506" cy="3888432"/>
          </a:xfrm>
          <a:prstGeom prst="rect">
            <a:avLst/>
          </a:prstGeom>
        </p:spPr>
      </p:pic>
      <p:pic>
        <p:nvPicPr>
          <p:cNvPr id="8" name="図 7" descr="PastedGraphic-2 (2).png"/>
          <p:cNvPicPr>
            <a:picLocks noChangeAspect="1"/>
          </p:cNvPicPr>
          <p:nvPr/>
        </p:nvPicPr>
        <p:blipFill>
          <a:blip r:embed="rId5" cstate="print"/>
          <a:stretch>
            <a:fillRect/>
          </a:stretch>
        </p:blipFill>
        <p:spPr>
          <a:xfrm>
            <a:off x="4486176" y="5236840"/>
            <a:ext cx="3996397" cy="2819544"/>
          </a:xfrm>
          <a:prstGeom prst="rect">
            <a:avLst/>
          </a:prstGeom>
        </p:spPr>
      </p:pic>
      <p:pic>
        <p:nvPicPr>
          <p:cNvPr id="11" name="図 10" descr="PastedGraphic-1 (3).png"/>
          <p:cNvPicPr>
            <a:picLocks noChangeAspect="1"/>
          </p:cNvPicPr>
          <p:nvPr/>
        </p:nvPicPr>
        <p:blipFill>
          <a:blip r:embed="rId6" cstate="print"/>
          <a:stretch>
            <a:fillRect/>
          </a:stretch>
        </p:blipFill>
        <p:spPr>
          <a:xfrm>
            <a:off x="3622080" y="7886378"/>
            <a:ext cx="1728192" cy="1728192"/>
          </a:xfrm>
          <a:prstGeom prst="rect">
            <a:avLst/>
          </a:prstGeom>
        </p:spPr>
      </p:pic>
      <p:pic>
        <p:nvPicPr>
          <p:cNvPr id="12" name="図 11" descr="PastedGraphic-2 (3).png"/>
          <p:cNvPicPr>
            <a:picLocks noChangeAspect="1"/>
          </p:cNvPicPr>
          <p:nvPr/>
        </p:nvPicPr>
        <p:blipFill>
          <a:blip r:embed="rId7" cstate="print"/>
          <a:stretch>
            <a:fillRect/>
          </a:stretch>
        </p:blipFill>
        <p:spPr>
          <a:xfrm>
            <a:off x="5422280" y="7901136"/>
            <a:ext cx="1718220" cy="1718220"/>
          </a:xfrm>
          <a:prstGeom prst="rect">
            <a:avLst/>
          </a:prstGeom>
        </p:spPr>
      </p:pic>
      <p:pic>
        <p:nvPicPr>
          <p:cNvPr id="13" name="図 12" descr="PastedGraphic-3 (1).png"/>
          <p:cNvPicPr>
            <a:picLocks noChangeAspect="1"/>
          </p:cNvPicPr>
          <p:nvPr/>
        </p:nvPicPr>
        <p:blipFill>
          <a:blip r:embed="rId8" cstate="print"/>
          <a:stretch>
            <a:fillRect/>
          </a:stretch>
        </p:blipFill>
        <p:spPr>
          <a:xfrm>
            <a:off x="7222480" y="7901136"/>
            <a:ext cx="1708448" cy="1708448"/>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7734</TotalTime>
  <Words>247</Words>
  <Application>Microsoft Macintosh PowerPoint</Application>
  <PresentationFormat>ユーザー設定</PresentationFormat>
  <Paragraphs>54</Paragraphs>
  <Slides>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BIZ UDPゴシック</vt:lpstr>
      <vt:lpstr>BIZ UDゴシック</vt:lpstr>
      <vt:lpstr>ヒラギノ角ゴ ProN W3</vt:lpstr>
      <vt:lpstr>ヒラギノ角ゴ ProN W6</vt:lpstr>
      <vt:lpstr>Helvetica Neue Light</vt:lpstr>
      <vt:lpstr>Helvetica Neue Thin</vt:lpstr>
      <vt:lpstr>Lucida Grande</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安田 志穂</dc:creator>
  <cp:lastModifiedBy>八木橋舞子</cp:lastModifiedBy>
  <cp:revision>366</cp:revision>
  <dcterms:modified xsi:type="dcterms:W3CDTF">2021-03-06T09:37:00Z</dcterms:modified>
</cp:coreProperties>
</file>