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57" r:id="rId3"/>
    <p:sldId id="259" r:id="rId4"/>
    <p:sldId id="258" r:id="rId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ヒラギノ角ゴ ProN W6"/>
          <a:ea typeface="ヒラギノ角ゴ ProN W6"/>
          <a:cs typeface="ヒラギノ角ゴ ProN W6"/>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ヒラギノ角ゴ ProN W6"/>
          <a:ea typeface="ヒラギノ角ゴ ProN W6"/>
          <a:cs typeface="ヒラギノ角ゴ ProN W6"/>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ヒラギノ角ゴ ProN W6"/>
          <a:ea typeface="ヒラギノ角ゴ ProN W6"/>
          <a:cs typeface="ヒラギノ角ゴ ProN W6"/>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ヒラギノ角ゴ ProN W6"/>
          <a:ea typeface="ヒラギノ角ゴ ProN W6"/>
          <a:cs typeface="ヒラギノ角ゴ ProN W6"/>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350" y="-30"/>
      </p:cViewPr>
      <p:guideLst>
        <p:guide orient="horz" pos="3072"/>
        <p:guide pos="409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ヒラギノ角ゴ ProN W3"/>
      </a:defRPr>
    </a:lvl1pPr>
    <a:lvl2pPr indent="228600" defTabSz="457200" latinLnBrk="0">
      <a:lnSpc>
        <a:spcPct val="117999"/>
      </a:lnSpc>
      <a:defRPr sz="2200">
        <a:latin typeface="+mj-lt"/>
        <a:ea typeface="+mj-ea"/>
        <a:cs typeface="+mj-cs"/>
        <a:sym typeface="ヒラギノ角ゴ ProN W3"/>
      </a:defRPr>
    </a:lvl2pPr>
    <a:lvl3pPr indent="457200" defTabSz="457200" latinLnBrk="0">
      <a:lnSpc>
        <a:spcPct val="117999"/>
      </a:lnSpc>
      <a:defRPr sz="2200">
        <a:latin typeface="+mj-lt"/>
        <a:ea typeface="+mj-ea"/>
        <a:cs typeface="+mj-cs"/>
        <a:sym typeface="ヒラギノ角ゴ ProN W3"/>
      </a:defRPr>
    </a:lvl3pPr>
    <a:lvl4pPr indent="685800" defTabSz="457200" latinLnBrk="0">
      <a:lnSpc>
        <a:spcPct val="117999"/>
      </a:lnSpc>
      <a:defRPr sz="2200">
        <a:latin typeface="+mj-lt"/>
        <a:ea typeface="+mj-ea"/>
        <a:cs typeface="+mj-cs"/>
        <a:sym typeface="ヒラギノ角ゴ ProN W3"/>
      </a:defRPr>
    </a:lvl4pPr>
    <a:lvl5pPr indent="914400" defTabSz="457200" latinLnBrk="0">
      <a:lnSpc>
        <a:spcPct val="117999"/>
      </a:lnSpc>
      <a:defRPr sz="2200">
        <a:latin typeface="+mj-lt"/>
        <a:ea typeface="+mj-ea"/>
        <a:cs typeface="+mj-cs"/>
        <a:sym typeface="ヒラギノ角ゴ ProN W3"/>
      </a:defRPr>
    </a:lvl5pPr>
    <a:lvl6pPr indent="1143000" defTabSz="457200" latinLnBrk="0">
      <a:lnSpc>
        <a:spcPct val="117999"/>
      </a:lnSpc>
      <a:defRPr sz="2200">
        <a:latin typeface="+mj-lt"/>
        <a:ea typeface="+mj-ea"/>
        <a:cs typeface="+mj-cs"/>
        <a:sym typeface="ヒラギノ角ゴ ProN W3"/>
      </a:defRPr>
    </a:lvl6pPr>
    <a:lvl7pPr indent="1371600" defTabSz="457200" latinLnBrk="0">
      <a:lnSpc>
        <a:spcPct val="117999"/>
      </a:lnSpc>
      <a:defRPr sz="2200">
        <a:latin typeface="+mj-lt"/>
        <a:ea typeface="+mj-ea"/>
        <a:cs typeface="+mj-cs"/>
        <a:sym typeface="ヒラギノ角ゴ ProN W3"/>
      </a:defRPr>
    </a:lvl7pPr>
    <a:lvl8pPr indent="1600200" defTabSz="457200" latinLnBrk="0">
      <a:lnSpc>
        <a:spcPct val="117999"/>
      </a:lnSpc>
      <a:defRPr sz="2200">
        <a:latin typeface="+mj-lt"/>
        <a:ea typeface="+mj-ea"/>
        <a:cs typeface="+mj-cs"/>
        <a:sym typeface="ヒラギノ角ゴ ProN W3"/>
      </a:defRPr>
    </a:lvl8pPr>
    <a:lvl9pPr indent="1828800" defTabSz="457200" latinLnBrk="0">
      <a:lnSpc>
        <a:spcPct val="117999"/>
      </a:lnSpc>
      <a:defRPr sz="2200">
        <a:latin typeface="+mj-lt"/>
        <a:ea typeface="+mj-ea"/>
        <a:cs typeface="+mj-cs"/>
        <a:sym typeface="ヒラギノ角ゴ ProN W3"/>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11" name="タイトルテキスト"/>
          <p:cNvSpPr txBox="1">
            <a:spLocks noGrp="1"/>
          </p:cNvSpPr>
          <p:nvPr>
            <p:ph type="title"/>
          </p:nvPr>
        </p:nvSpPr>
        <p:spPr>
          <a:xfrm>
            <a:off x="1270000" y="1638300"/>
            <a:ext cx="10464800" cy="3302000"/>
          </a:xfrm>
          <a:prstGeom prst="rect">
            <a:avLst/>
          </a:prstGeom>
        </p:spPr>
        <p:txBody>
          <a:bodyPr anchor="b"/>
          <a:lstStyle/>
          <a:p>
            <a:r>
              <a:t>タイトルテキスト</a:t>
            </a:r>
          </a:p>
        </p:txBody>
      </p:sp>
      <p:sp>
        <p:nvSpPr>
          <p:cNvPr id="12" name="本文レベル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pPr/>
              <a:t>&lt;#&gt;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02" name="イメージ"/>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30" name="タイトルテキスト"/>
          <p:cNvSpPr txBox="1">
            <a:spLocks noGrp="1"/>
          </p:cNvSpPr>
          <p:nvPr>
            <p:ph type="title"/>
          </p:nvPr>
        </p:nvSpPr>
        <p:spPr>
          <a:xfrm>
            <a:off x="1270000" y="3225800"/>
            <a:ext cx="10464800" cy="3302000"/>
          </a:xfrm>
          <a:prstGeom prst="rect">
            <a:avLst/>
          </a:prstGeom>
        </p:spPr>
        <p:txBody>
          <a:bodyPr/>
          <a:lstStyle/>
          <a:p>
            <a:r>
              <a:t>タイトルテキスト</a:t>
            </a:r>
          </a:p>
        </p:txBody>
      </p:sp>
      <p:sp>
        <p:nvSpPr>
          <p:cNvPr id="31"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38" name="イメージ"/>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タイトルテキスト"/>
          <p:cNvSpPr txBox="1">
            <a:spLocks noGrp="1"/>
          </p:cNvSpPr>
          <p:nvPr>
            <p:ph type="title"/>
          </p:nvPr>
        </p:nvSpPr>
        <p:spPr>
          <a:xfrm>
            <a:off x="952500" y="635000"/>
            <a:ext cx="5334000" cy="3987800"/>
          </a:xfrm>
          <a:prstGeom prst="rect">
            <a:avLst/>
          </a:prstGeom>
        </p:spPr>
        <p:txBody>
          <a:bodyPr anchor="b"/>
          <a:lstStyle>
            <a:lvl1pPr>
              <a:defRPr sz="6000"/>
            </a:lvl1pPr>
          </a:lstStyle>
          <a:p>
            <a:r>
              <a:t>タイトルテキスト</a:t>
            </a:r>
          </a:p>
        </p:txBody>
      </p:sp>
      <p:sp>
        <p:nvSpPr>
          <p:cNvPr id="40" name="本文レベル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41"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48" name="タイトルテキスト"/>
          <p:cNvSpPr txBox="1">
            <a:spLocks noGrp="1"/>
          </p:cNvSpPr>
          <p:nvPr>
            <p:ph type="title"/>
          </p:nvPr>
        </p:nvSpPr>
        <p:spPr>
          <a:prstGeom prst="rect">
            <a:avLst/>
          </a:prstGeom>
        </p:spPr>
        <p:txBody>
          <a:bodyPr/>
          <a:lstStyle/>
          <a:p>
            <a:r>
              <a:t>タイトルテキスト</a:t>
            </a:r>
          </a:p>
        </p:txBody>
      </p:sp>
      <p:sp>
        <p:nvSpPr>
          <p:cNvPr id="49"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56" name="タイトルテキスト"/>
          <p:cNvSpPr txBox="1">
            <a:spLocks noGrp="1"/>
          </p:cNvSpPr>
          <p:nvPr>
            <p:ph type="title"/>
          </p:nvPr>
        </p:nvSpPr>
        <p:spPr>
          <a:prstGeom prst="rect">
            <a:avLst/>
          </a:prstGeom>
        </p:spPr>
        <p:txBody>
          <a:bodyPr/>
          <a:lstStyle/>
          <a:p>
            <a:r>
              <a:t>タイトルテキスト</a:t>
            </a:r>
          </a:p>
        </p:txBody>
      </p:sp>
      <p:sp>
        <p:nvSpPr>
          <p:cNvPr id="57"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58"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5" name="イメージ"/>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タイトルテキスト"/>
          <p:cNvSpPr txBox="1">
            <a:spLocks noGrp="1"/>
          </p:cNvSpPr>
          <p:nvPr>
            <p:ph type="title"/>
          </p:nvPr>
        </p:nvSpPr>
        <p:spPr>
          <a:prstGeom prst="rect">
            <a:avLst/>
          </a:prstGeom>
        </p:spPr>
        <p:txBody>
          <a:bodyPr/>
          <a:lstStyle/>
          <a:p>
            <a:r>
              <a:t>タイトルテキスト</a:t>
            </a:r>
          </a:p>
        </p:txBody>
      </p:sp>
      <p:sp>
        <p:nvSpPr>
          <p:cNvPr id="67" name="本文レベル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本文レベル1</a:t>
            </a:r>
          </a:p>
          <a:p>
            <a:pPr lvl="1"/>
            <a:r>
              <a:t>本文レベル2</a:t>
            </a:r>
          </a:p>
          <a:p>
            <a:pPr lvl="2"/>
            <a:r>
              <a:t>本文レベル3</a:t>
            </a:r>
          </a:p>
          <a:p>
            <a:pPr lvl="3"/>
            <a:r>
              <a:t>本文レベル4</a:t>
            </a:r>
          </a:p>
          <a:p>
            <a:pPr lvl="4"/>
            <a:r>
              <a:t>本文レベル5</a:t>
            </a:r>
          </a:p>
        </p:txBody>
      </p:sp>
      <p:sp>
        <p:nvSpPr>
          <p:cNvPr id="68" name="スライド番号"/>
          <p:cNvSpPr txBox="1">
            <a:spLocks noGrp="1"/>
          </p:cNvSpPr>
          <p:nvPr>
            <p:ph type="sldNum" sz="quarter" idx="2"/>
          </p:nvPr>
        </p:nvSpPr>
        <p:spPr>
          <a:xfrm>
            <a:off x="6308360" y="9296400"/>
            <a:ext cx="381306" cy="304800"/>
          </a:xfrm>
          <a:prstGeom prst="rect">
            <a:avLst/>
          </a:prstGeom>
        </p:spPr>
        <p:txBody>
          <a:bodyPr/>
          <a:lstStyle>
            <a:lvl1pPr>
              <a:defRPr>
                <a:latin typeface="+mj-lt"/>
                <a:ea typeface="+mj-ea"/>
                <a:cs typeface="+mj-cs"/>
                <a:sym typeface="ヒラギノ角ゴ ProN W3"/>
              </a:defRPr>
            </a:lvl1pPr>
          </a:lstStyle>
          <a:p>
            <a:fld id="{86CB4B4D-7CA3-9044-876B-883B54F8677D}" type="slidenum">
              <a:rPr/>
              <a:pPr/>
              <a:t>&lt;#&gt;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75" name="本文レベル1…"/>
          <p:cNvSpPr txBox="1">
            <a:spLocks noGrp="1"/>
          </p:cNvSpPr>
          <p:nvPr>
            <p:ph type="body" idx="1"/>
          </p:nvPr>
        </p:nvSpPr>
        <p:spPr>
          <a:xfrm>
            <a:off x="952500" y="1270000"/>
            <a:ext cx="11099800" cy="7213600"/>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76"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83" name="イメージ"/>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イメージ"/>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イメージ"/>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93" name="本文レベル1…"/>
          <p:cNvSpPr txBox="1">
            <a:spLocks noGrp="1"/>
          </p:cNvSpPr>
          <p:nvPr>
            <p:ph type="body" sz="quarter" idx="1"/>
          </p:nvPr>
        </p:nvSpPr>
        <p:spPr>
          <a:xfrm>
            <a:off x="1270000" y="6362700"/>
            <a:ext cx="10464800" cy="457200"/>
          </a:xfrm>
          <a:prstGeom prst="rect">
            <a:avLst/>
          </a:prstGeom>
        </p:spPr>
        <p:txBody>
          <a:bodyPr anchor="t"/>
          <a:lstStyle>
            <a:lvl1pPr marL="0" indent="0" algn="ctr">
              <a:spcBef>
                <a:spcPts val="0"/>
              </a:spcBef>
              <a:buSzTx/>
              <a:buNone/>
              <a:defRPr sz="2400"/>
            </a:lvl1pPr>
            <a:lvl2pPr marL="777875" indent="-333375" algn="ctr">
              <a:spcBef>
                <a:spcPts val="0"/>
              </a:spcBef>
              <a:defRPr sz="2400"/>
            </a:lvl2pPr>
            <a:lvl3pPr marL="1222375" indent="-333375" algn="ctr">
              <a:spcBef>
                <a:spcPts val="0"/>
              </a:spcBef>
              <a:defRPr sz="2400"/>
            </a:lvl3pPr>
            <a:lvl4pPr marL="1666875" indent="-333375" algn="ctr">
              <a:spcBef>
                <a:spcPts val="0"/>
              </a:spcBef>
              <a:defRPr sz="2400"/>
            </a:lvl4pPr>
            <a:lvl5pPr marL="2111375" indent="-333375" algn="ctr">
              <a:spcBef>
                <a:spcPts val="0"/>
              </a:spcBef>
              <a:defRPr sz="2400"/>
            </a:lvl5pPr>
          </a:lstStyle>
          <a:p>
            <a:r>
              <a:t>本文レベル1</a:t>
            </a:r>
          </a:p>
          <a:p>
            <a:pPr lvl="1"/>
            <a:r>
              <a:t>本文レベル2</a:t>
            </a:r>
          </a:p>
          <a:p>
            <a:pPr lvl="2"/>
            <a:r>
              <a:t>本文レベル3</a:t>
            </a:r>
          </a:p>
          <a:p>
            <a:pPr lvl="3"/>
            <a:r>
              <a:t>本文レベル4</a:t>
            </a:r>
          </a:p>
          <a:p>
            <a:pPr lvl="4"/>
            <a:r>
              <a:t>本文レベル5</a:t>
            </a:r>
          </a:p>
        </p:txBody>
      </p:sp>
      <p:sp>
        <p:nvSpPr>
          <p:cNvPr id="94" name="“ここに引用を入力してください。”"/>
          <p:cNvSpPr txBox="1">
            <a:spLocks noGrp="1"/>
          </p:cNvSpPr>
          <p:nvPr>
            <p:ph type="body" sz="quarter" idx="13"/>
          </p:nvPr>
        </p:nvSpPr>
        <p:spPr>
          <a:xfrm>
            <a:off x="1270000" y="4267200"/>
            <a:ext cx="10464800" cy="609600"/>
          </a:xfrm>
          <a:prstGeom prst="rect">
            <a:avLst/>
          </a:prstGeom>
        </p:spPr>
        <p:txBody>
          <a:bodyPr/>
          <a:lstStyle/>
          <a:p>
            <a:pPr marL="0" indent="0" algn="ctr">
              <a:spcBef>
                <a:spcPts val="0"/>
              </a:spcBef>
              <a:buSzTx/>
              <a:buNone/>
              <a:defRPr sz="3400"/>
            </a:pPr>
            <a:endParaRPr/>
          </a:p>
        </p:txBody>
      </p:sp>
      <p:sp>
        <p:nvSpPr>
          <p:cNvPr id="95"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タイトルテキスト</a:t>
            </a:r>
          </a:p>
        </p:txBody>
      </p:sp>
      <p:sp>
        <p:nvSpPr>
          <p:cNvPr id="3" name="本文レベル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
        <p:nvSpPr>
          <p:cNvPr id="4" name="スライド番号"/>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rPr/>
              <a:pPr/>
              <a:t>&lt;#&gt;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ヒラギノ角ゴ ProN W3"/>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ヒラギノ角ゴ ProN W3"/>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ヒラギノ角ゴ ProN W3"/>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ヒラギノ角ゴ ProN W3"/>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ヒラギノ角ゴ ProN W3"/>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ヒラギノ角ゴ ProN W3"/>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ヒラギノ角ゴ ProN W3"/>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ヒラギノ角ゴ ProN W3"/>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ヒラギノ角ゴ ProN W3"/>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ヒラギノ角ゴ ProN W3"/>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ヒラギノ角ゴ ProN W3"/>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_01.jpg" descr="p_01.jpg"/>
          <p:cNvPicPr>
            <a:picLocks noChangeAspect="1"/>
          </p:cNvPicPr>
          <p:nvPr/>
        </p:nvPicPr>
        <p:blipFill>
          <a:blip r:embed="rId2" cstate="print">
            <a:extLst/>
          </a:blip>
          <a:srcRect t="2634" b="2635"/>
          <a:stretch>
            <a:fillRect/>
          </a:stretch>
        </p:blipFill>
        <p:spPr>
          <a:xfrm>
            <a:off x="-301626" y="13837"/>
            <a:ext cx="13607956" cy="9700422"/>
          </a:xfrm>
          <a:prstGeom prst="rect">
            <a:avLst/>
          </a:prstGeom>
          <a:ln w="12700">
            <a:miter lim="400000"/>
          </a:ln>
        </p:spPr>
      </p:pic>
      <p:sp>
        <p:nvSpPr>
          <p:cNvPr id="123" name="山田はじめ"/>
          <p:cNvSpPr txBox="1"/>
          <p:nvPr/>
        </p:nvSpPr>
        <p:spPr>
          <a:xfrm>
            <a:off x="898563" y="409883"/>
            <a:ext cx="3587613" cy="10105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57200">
              <a:defRPr sz="3500">
                <a:latin typeface="ヒラギノ角ゴ ProN W6"/>
                <a:ea typeface="ヒラギノ角ゴ ProN W6"/>
                <a:cs typeface="ヒラギノ角ゴ ProN W6"/>
                <a:sym typeface="ヒラギノ角ゴ ProN W6"/>
              </a:defRPr>
            </a:lvl1pPr>
          </a:lstStyle>
          <a:p>
            <a:r>
              <a:rPr lang="ja-JP" altLang="en-US" b="1" dirty="0" smtClean="0">
                <a:latin typeface="HGSｺﾞｼｯｸM" pitchFamily="50" charset="-128"/>
                <a:ea typeface="HGSｺﾞｼｯｸM" pitchFamily="50" charset="-128"/>
              </a:rPr>
              <a:t>高木　啓子</a:t>
            </a:r>
            <a:endParaRPr lang="en-US" altLang="ja-JP" b="1" dirty="0" smtClean="0">
              <a:latin typeface="HGSｺﾞｼｯｸM" pitchFamily="50" charset="-128"/>
              <a:ea typeface="HGSｺﾞｼｯｸM" pitchFamily="50" charset="-128"/>
            </a:endParaRPr>
          </a:p>
          <a:p>
            <a:r>
              <a:rPr lang="en-US" altLang="ja-JP" sz="2400" dirty="0" smtClean="0"/>
              <a:t>Keiko Takagi</a:t>
            </a:r>
            <a:endParaRPr lang="en-US" altLang="ja-JP" dirty="0" smtClean="0"/>
          </a:p>
        </p:txBody>
      </p:sp>
      <p:sp>
        <p:nvSpPr>
          <p:cNvPr id="124" name="四角形"/>
          <p:cNvSpPr/>
          <p:nvPr/>
        </p:nvSpPr>
        <p:spPr>
          <a:xfrm>
            <a:off x="9429708" y="556320"/>
            <a:ext cx="3587613" cy="1078031"/>
          </a:xfrm>
          <a:prstGeom prst="rect">
            <a:avLst/>
          </a:prstGeom>
          <a:solidFill>
            <a:srgbClr val="B5D260"/>
          </a:solidFill>
          <a:ln w="12700">
            <a:miter lim="400000"/>
          </a:ln>
          <a:effectLst>
            <a:outerShdw blurRad="63500" dist="25400" dir="5400000" rotWithShape="0">
              <a:srgbClr val="000000">
                <a:alpha val="50000"/>
              </a:srgbClr>
            </a:outerShdw>
          </a:effectLst>
        </p:spPr>
        <p:txBody>
          <a:bodyPr lIns="50800" tIns="50800" rIns="50800" bIns="50800" anchor="ctr"/>
          <a:lstStyle/>
          <a:p>
            <a:pPr defTabSz="457200">
              <a:defRPr sz="1200">
                <a:solidFill>
                  <a:srgbClr val="FFFFFF"/>
                </a:solidFill>
              </a:defRPr>
            </a:pPr>
            <a:r>
              <a:rPr lang="ja-JP" altLang="en-US" sz="2000" dirty="0" smtClean="0">
                <a:solidFill>
                  <a:schemeClr val="tx1"/>
                </a:solidFill>
                <a:latin typeface="BIZ UDPゴシック" pitchFamily="50" charset="-128"/>
                <a:ea typeface="BIZ UDPゴシック" pitchFamily="50" charset="-128"/>
              </a:rPr>
              <a:t>北海道利尻町</a:t>
            </a:r>
            <a:endParaRPr lang="en-US" altLang="ja-JP" sz="1600" dirty="0" smtClean="0">
              <a:solidFill>
                <a:schemeClr val="tx1"/>
              </a:solidFill>
              <a:latin typeface="BIZ UDPゴシック" pitchFamily="50" charset="-128"/>
              <a:ea typeface="BIZ UDPゴシック" pitchFamily="50" charset="-128"/>
            </a:endParaRPr>
          </a:p>
          <a:p>
            <a:pPr defTabSz="457200">
              <a:defRPr sz="1200">
                <a:solidFill>
                  <a:srgbClr val="FFFFFF"/>
                </a:solidFill>
              </a:defRPr>
            </a:pPr>
            <a:r>
              <a:rPr lang="ja-JP" altLang="en-US" sz="1600" dirty="0" smtClean="0">
                <a:solidFill>
                  <a:schemeClr val="tx1"/>
                </a:solidFill>
              </a:rPr>
              <a:t>地域おこし協力隊資料</a:t>
            </a:r>
            <a:endParaRPr sz="1050" dirty="0">
              <a:solidFill>
                <a:schemeClr val="tx1"/>
              </a:solidFill>
            </a:endParaRPr>
          </a:p>
        </p:txBody>
      </p:sp>
      <p:sp>
        <p:nvSpPr>
          <p:cNvPr id="10" name="埼玉県…"/>
          <p:cNvSpPr txBox="1"/>
          <p:nvPr/>
        </p:nvSpPr>
        <p:spPr>
          <a:xfrm>
            <a:off x="597744" y="2984455"/>
            <a:ext cx="1728192" cy="39805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l" defTabSz="457200">
              <a:lnSpc>
                <a:spcPct val="209999"/>
              </a:lnSpc>
              <a:defRPr>
                <a:latin typeface="ヒラギノ角ゴ ProN W6"/>
                <a:ea typeface="ヒラギノ角ゴ ProN W6"/>
                <a:cs typeface="ヒラギノ角ゴ ProN W6"/>
                <a:sym typeface="ヒラギノ角ゴ ProN W6"/>
              </a:defRPr>
            </a:pPr>
            <a:r>
              <a:rPr lang="ja-JP" altLang="en-US" sz="2000" dirty="0" smtClean="0">
                <a:latin typeface="HGSｺﾞｼｯｸM" pitchFamily="50" charset="-128"/>
                <a:ea typeface="HGSｺﾞｼｯｸM" pitchFamily="50" charset="-128"/>
              </a:rPr>
              <a:t>出 身 地●</a:t>
            </a:r>
            <a:endParaRPr lang="en-US" altLang="ja-JP" sz="2000" dirty="0" smtClean="0">
              <a:latin typeface="HGSｺﾞｼｯｸM" pitchFamily="50" charset="-128"/>
              <a:ea typeface="HGSｺﾞｼｯｸM" pitchFamily="50" charset="-128"/>
            </a:endParaRPr>
          </a:p>
          <a:p>
            <a:pPr algn="l" defTabSz="457200">
              <a:lnSpc>
                <a:spcPct val="209999"/>
              </a:lnSpc>
              <a:defRPr>
                <a:latin typeface="ヒラギノ角ゴ ProN W6"/>
                <a:ea typeface="ヒラギノ角ゴ ProN W6"/>
                <a:cs typeface="ヒラギノ角ゴ ProN W6"/>
                <a:sym typeface="ヒラギノ角ゴ ProN W6"/>
              </a:defRPr>
            </a:pPr>
            <a:r>
              <a:rPr lang="ja-JP" altLang="en-US" sz="2000" dirty="0" smtClean="0">
                <a:latin typeface="HGSｺﾞｼｯｸM" pitchFamily="50" charset="-128"/>
                <a:ea typeface="HGSｺﾞｼｯｸM" pitchFamily="50" charset="-128"/>
              </a:rPr>
              <a:t>活動場所●</a:t>
            </a:r>
            <a:endParaRPr lang="en-US" altLang="ja-JP" sz="2000" dirty="0" smtClean="0">
              <a:latin typeface="HGSｺﾞｼｯｸM" pitchFamily="50" charset="-128"/>
              <a:ea typeface="HGSｺﾞｼｯｸM" pitchFamily="50" charset="-128"/>
            </a:endParaRPr>
          </a:p>
          <a:p>
            <a:pPr algn="l" defTabSz="457200">
              <a:lnSpc>
                <a:spcPct val="209999"/>
              </a:lnSpc>
              <a:defRPr>
                <a:latin typeface="ヒラギノ角ゴ ProN W6"/>
                <a:ea typeface="ヒラギノ角ゴ ProN W6"/>
                <a:cs typeface="ヒラギノ角ゴ ProN W6"/>
                <a:sym typeface="ヒラギノ角ゴ ProN W6"/>
              </a:defRPr>
            </a:pPr>
            <a:endParaRPr lang="en-US" altLang="ja-JP" sz="2000" dirty="0" smtClean="0">
              <a:latin typeface="HGSｺﾞｼｯｸM" pitchFamily="50" charset="-128"/>
              <a:ea typeface="HGSｺﾞｼｯｸM" pitchFamily="50" charset="-128"/>
            </a:endParaRPr>
          </a:p>
          <a:p>
            <a:pPr algn="l" defTabSz="457200">
              <a:lnSpc>
                <a:spcPct val="209999"/>
              </a:lnSpc>
              <a:defRPr>
                <a:latin typeface="ヒラギノ角ゴ ProN W6"/>
                <a:ea typeface="ヒラギノ角ゴ ProN W6"/>
                <a:cs typeface="ヒラギノ角ゴ ProN W6"/>
                <a:sym typeface="ヒラギノ角ゴ ProN W6"/>
              </a:defRPr>
            </a:pPr>
            <a:r>
              <a:rPr lang="ja-JP" altLang="en-US" sz="2000" dirty="0" smtClean="0">
                <a:latin typeface="HGSｺﾞｼｯｸM" pitchFamily="50" charset="-128"/>
                <a:ea typeface="HGSｺﾞｼｯｸM" pitchFamily="50" charset="-128"/>
              </a:rPr>
              <a:t>活動内容●</a:t>
            </a:r>
            <a:endParaRPr lang="en-US" altLang="ja-JP" sz="2000" dirty="0" smtClean="0">
              <a:latin typeface="HGSｺﾞｼｯｸM" pitchFamily="50" charset="-128"/>
              <a:ea typeface="HGSｺﾞｼｯｸM" pitchFamily="50" charset="-128"/>
            </a:endParaRPr>
          </a:p>
          <a:p>
            <a:pPr algn="l" defTabSz="457200">
              <a:lnSpc>
                <a:spcPct val="209999"/>
              </a:lnSpc>
              <a:defRPr>
                <a:latin typeface="ヒラギノ角ゴ ProN W6"/>
                <a:ea typeface="ヒラギノ角ゴ ProN W6"/>
                <a:cs typeface="ヒラギノ角ゴ ProN W6"/>
                <a:sym typeface="ヒラギノ角ゴ ProN W6"/>
              </a:defRPr>
            </a:pPr>
            <a:endParaRPr lang="en-US" sz="2000" dirty="0" smtClean="0">
              <a:latin typeface="HGSｺﾞｼｯｸM" pitchFamily="50" charset="-128"/>
              <a:ea typeface="HGSｺﾞｼｯｸM" pitchFamily="50" charset="-128"/>
            </a:endParaRPr>
          </a:p>
          <a:p>
            <a:pPr algn="l" defTabSz="457200">
              <a:lnSpc>
                <a:spcPct val="209999"/>
              </a:lnSpc>
              <a:defRPr>
                <a:latin typeface="ヒラギノ角ゴ ProN W6"/>
                <a:ea typeface="ヒラギノ角ゴ ProN W6"/>
                <a:cs typeface="ヒラギノ角ゴ ProN W6"/>
                <a:sym typeface="ヒラギノ角ゴ ProN W6"/>
              </a:defRPr>
            </a:pPr>
            <a:r>
              <a:rPr lang="ja-JP" altLang="en-US" sz="2000" dirty="0" smtClean="0">
                <a:latin typeface="HGSｺﾞｼｯｸM" pitchFamily="50" charset="-128"/>
                <a:ea typeface="HGSｺﾞｼｯｸM" pitchFamily="50" charset="-128"/>
              </a:rPr>
              <a:t>任　　期●</a:t>
            </a:r>
            <a:endParaRPr sz="2000" dirty="0">
              <a:latin typeface="HGSｺﾞｼｯｸM" pitchFamily="50" charset="-128"/>
              <a:ea typeface="HGSｺﾞｼｯｸM" pitchFamily="50" charset="-128"/>
            </a:endParaRPr>
          </a:p>
        </p:txBody>
      </p:sp>
      <p:sp>
        <p:nvSpPr>
          <p:cNvPr id="8" name="埼玉県…"/>
          <p:cNvSpPr txBox="1"/>
          <p:nvPr/>
        </p:nvSpPr>
        <p:spPr>
          <a:xfrm>
            <a:off x="2037904" y="2984455"/>
            <a:ext cx="4104456" cy="39805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l" defTabSz="457200">
              <a:lnSpc>
                <a:spcPct val="209999"/>
              </a:lnSpc>
              <a:defRPr>
                <a:latin typeface="ヒラギノ角ゴ ProN W6"/>
                <a:ea typeface="ヒラギノ角ゴ ProN W6"/>
                <a:cs typeface="ヒラギノ角ゴ ProN W6"/>
                <a:sym typeface="ヒラギノ角ゴ ProN W6"/>
              </a:defRPr>
            </a:pPr>
            <a:r>
              <a:rPr lang="ja-JP" altLang="en-US" sz="2000" dirty="0" smtClean="0">
                <a:latin typeface="HGSｺﾞｼｯｸM" pitchFamily="50" charset="-128"/>
                <a:ea typeface="HGSｺﾞｼｯｸM" pitchFamily="50" charset="-128"/>
              </a:rPr>
              <a:t>愛知県一宮市</a:t>
            </a:r>
            <a:endParaRPr lang="en-US" altLang="ja-JP" sz="2000" dirty="0" smtClean="0">
              <a:latin typeface="HGSｺﾞｼｯｸM" pitchFamily="50" charset="-128"/>
              <a:ea typeface="HGSｺﾞｼｯｸM" pitchFamily="50" charset="-128"/>
            </a:endParaRPr>
          </a:p>
          <a:p>
            <a:pPr algn="l" defTabSz="457200">
              <a:lnSpc>
                <a:spcPct val="209999"/>
              </a:lnSpc>
              <a:defRPr>
                <a:latin typeface="ヒラギノ角ゴ ProN W6"/>
                <a:ea typeface="ヒラギノ角ゴ ProN W6"/>
                <a:cs typeface="ヒラギノ角ゴ ProN W6"/>
                <a:sym typeface="ヒラギノ角ゴ ProN W6"/>
              </a:defRPr>
            </a:pPr>
            <a:r>
              <a:rPr lang="ja-JP" altLang="en-US" sz="2000" dirty="0" smtClean="0">
                <a:latin typeface="HGSｺﾞｼｯｸM" pitchFamily="50" charset="-128"/>
                <a:ea typeface="HGSｺﾞｼｯｸM" pitchFamily="50" charset="-128"/>
              </a:rPr>
              <a:t>利尻町定住移住支援センター</a:t>
            </a:r>
            <a:endParaRPr lang="en-US" altLang="ja-JP" sz="2000" dirty="0" smtClean="0">
              <a:latin typeface="HGSｺﾞｼｯｸM" pitchFamily="50" charset="-128"/>
              <a:ea typeface="HGSｺﾞｼｯｸM" pitchFamily="50" charset="-128"/>
            </a:endParaRPr>
          </a:p>
          <a:p>
            <a:pPr algn="l" defTabSz="457200">
              <a:lnSpc>
                <a:spcPct val="209999"/>
              </a:lnSpc>
              <a:defRPr>
                <a:latin typeface="ヒラギノ角ゴ ProN W6"/>
                <a:ea typeface="ヒラギノ角ゴ ProN W6"/>
                <a:cs typeface="ヒラギノ角ゴ ProN W6"/>
                <a:sym typeface="ヒラギノ角ゴ ProN W6"/>
              </a:defRPr>
            </a:pPr>
            <a:r>
              <a:rPr lang="ja-JP" altLang="en-US" sz="2000" dirty="0" smtClean="0">
                <a:latin typeface="HGSｺﾞｼｯｸM" pitchFamily="50" charset="-128"/>
                <a:ea typeface="HGSｺﾞｼｯｸM" pitchFamily="50" charset="-128"/>
              </a:rPr>
              <a:t>ツギノバ（令和</a:t>
            </a:r>
            <a:r>
              <a:rPr lang="en-US" altLang="ja-JP" sz="2000" dirty="0" smtClean="0">
                <a:latin typeface="HGSｺﾞｼｯｸM" pitchFamily="50" charset="-128"/>
                <a:ea typeface="HGSｺﾞｼｯｸM" pitchFamily="50" charset="-128"/>
              </a:rPr>
              <a:t>2</a:t>
            </a:r>
            <a:r>
              <a:rPr lang="ja-JP" altLang="en-US" sz="2000" dirty="0" smtClean="0">
                <a:latin typeface="HGSｺﾞｼｯｸM" pitchFamily="50" charset="-128"/>
                <a:ea typeface="HGSｺﾞｼｯｸM" pitchFamily="50" charset="-128"/>
              </a:rPr>
              <a:t>年</a:t>
            </a:r>
            <a:r>
              <a:rPr lang="en-US" altLang="ja-JP" sz="2000" dirty="0" smtClean="0">
                <a:latin typeface="HGSｺﾞｼｯｸM" pitchFamily="50" charset="-128"/>
                <a:ea typeface="HGSｺﾞｼｯｸM" pitchFamily="50" charset="-128"/>
              </a:rPr>
              <a:t>7</a:t>
            </a:r>
            <a:r>
              <a:rPr lang="ja-JP" altLang="en-US" sz="2000" dirty="0" smtClean="0">
                <a:latin typeface="HGSｺﾞｼｯｸM" pitchFamily="50" charset="-128"/>
                <a:ea typeface="HGSｺﾞｼｯｸM" pitchFamily="50" charset="-128"/>
              </a:rPr>
              <a:t>月</a:t>
            </a:r>
            <a:r>
              <a:rPr lang="en-US" altLang="ja-JP" sz="2000" dirty="0" smtClean="0">
                <a:latin typeface="HGSｺﾞｼｯｸM" pitchFamily="50" charset="-128"/>
                <a:ea typeface="HGSｺﾞｼｯｸM" pitchFamily="50" charset="-128"/>
              </a:rPr>
              <a:t>8</a:t>
            </a:r>
            <a:r>
              <a:rPr lang="ja-JP" altLang="en-US" sz="2000" dirty="0" smtClean="0">
                <a:latin typeface="HGSｺﾞｼｯｸM" pitchFamily="50" charset="-128"/>
                <a:ea typeface="HGSｺﾞｼｯｸM" pitchFamily="50" charset="-128"/>
              </a:rPr>
              <a:t>日開設）</a:t>
            </a:r>
            <a:endParaRPr sz="2000" dirty="0">
              <a:latin typeface="HGSｺﾞｼｯｸM" pitchFamily="50" charset="-128"/>
              <a:ea typeface="HGSｺﾞｼｯｸM" pitchFamily="50" charset="-128"/>
            </a:endParaRPr>
          </a:p>
          <a:p>
            <a:pPr algn="l" defTabSz="457200">
              <a:lnSpc>
                <a:spcPct val="209999"/>
              </a:lnSpc>
              <a:defRPr>
                <a:latin typeface="ヒラギノ角ゴ ProN W6"/>
                <a:ea typeface="ヒラギノ角ゴ ProN W6"/>
                <a:cs typeface="ヒラギノ角ゴ ProN W6"/>
                <a:sym typeface="ヒラギノ角ゴ ProN W6"/>
              </a:defRPr>
            </a:pPr>
            <a:r>
              <a:rPr lang="ja-JP" altLang="en-US" sz="2000" dirty="0" smtClean="0">
                <a:latin typeface="HGSｺﾞｼｯｸM" pitchFamily="50" charset="-128"/>
                <a:ea typeface="HGSｺﾞｼｯｸM" pitchFamily="50" charset="-128"/>
              </a:rPr>
              <a:t>定住移住相談施設運営・相談対応</a:t>
            </a:r>
            <a:endParaRPr lang="en-US" altLang="ja-JP" sz="2000" dirty="0" smtClean="0">
              <a:latin typeface="HGSｺﾞｼｯｸM" pitchFamily="50" charset="-128"/>
              <a:ea typeface="HGSｺﾞｼｯｸM" pitchFamily="50" charset="-128"/>
            </a:endParaRPr>
          </a:p>
          <a:p>
            <a:pPr algn="l" defTabSz="457200">
              <a:lnSpc>
                <a:spcPct val="209999"/>
              </a:lnSpc>
              <a:defRPr>
                <a:latin typeface="ヒラギノ角ゴ ProN W6"/>
                <a:ea typeface="ヒラギノ角ゴ ProN W6"/>
                <a:cs typeface="ヒラギノ角ゴ ProN W6"/>
                <a:sym typeface="ヒラギノ角ゴ ProN W6"/>
              </a:defRPr>
            </a:pPr>
            <a:r>
              <a:rPr lang="ja-JP" altLang="en-US" sz="2000" dirty="0" smtClean="0">
                <a:latin typeface="HGSｺﾞｼｯｸM" pitchFamily="50" charset="-128"/>
                <a:ea typeface="HGSｺﾞｼｯｸM" pitchFamily="50" charset="-128"/>
              </a:rPr>
              <a:t>施設イベント実施・</a:t>
            </a:r>
            <a:r>
              <a:rPr lang="en-US" altLang="ja-JP" sz="2000" dirty="0" smtClean="0">
                <a:latin typeface="HGSｺﾞｼｯｸM" pitchFamily="50" charset="-128"/>
                <a:ea typeface="HGSｺﾞｼｯｸM" pitchFamily="50" charset="-128"/>
              </a:rPr>
              <a:t>SNS</a:t>
            </a:r>
            <a:r>
              <a:rPr lang="ja-JP" altLang="en-US" sz="2000" dirty="0" smtClean="0">
                <a:latin typeface="HGSｺﾞｼｯｸM" pitchFamily="50" charset="-128"/>
                <a:ea typeface="HGSｺﾞｼｯｸM" pitchFamily="50" charset="-128"/>
              </a:rPr>
              <a:t>情報発信</a:t>
            </a:r>
            <a:endParaRPr lang="en-US" sz="2000" dirty="0" smtClean="0">
              <a:latin typeface="HGSｺﾞｼｯｸM" pitchFamily="50" charset="-128"/>
              <a:ea typeface="HGSｺﾞｼｯｸM" pitchFamily="50" charset="-128"/>
            </a:endParaRPr>
          </a:p>
          <a:p>
            <a:pPr algn="l" defTabSz="457200">
              <a:lnSpc>
                <a:spcPct val="209999"/>
              </a:lnSpc>
              <a:defRPr>
                <a:latin typeface="ヒラギノ角ゴ ProN W6"/>
                <a:ea typeface="ヒラギノ角ゴ ProN W6"/>
                <a:cs typeface="ヒラギノ角ゴ ProN W6"/>
                <a:sym typeface="ヒラギノ角ゴ ProN W6"/>
              </a:defRPr>
            </a:pPr>
            <a:r>
              <a:rPr sz="2000" dirty="0" smtClean="0">
                <a:latin typeface="HGSｺﾞｼｯｸM" pitchFamily="50" charset="-128"/>
                <a:ea typeface="HGSｺﾞｼｯｸM" pitchFamily="50" charset="-128"/>
              </a:rPr>
              <a:t>2023年</a:t>
            </a:r>
            <a:r>
              <a:rPr lang="en-US" altLang="ja-JP" sz="2000" dirty="0" smtClean="0">
                <a:latin typeface="HGSｺﾞｼｯｸM" pitchFamily="50" charset="-128"/>
                <a:ea typeface="HGSｺﾞｼｯｸM" pitchFamily="50" charset="-128"/>
              </a:rPr>
              <a:t>6</a:t>
            </a:r>
            <a:r>
              <a:rPr sz="2000" dirty="0" smtClean="0">
                <a:latin typeface="HGSｺﾞｼｯｸM" pitchFamily="50" charset="-128"/>
                <a:ea typeface="HGSｺﾞｼｯｸM" pitchFamily="50" charset="-128"/>
              </a:rPr>
              <a:t>月末まで</a:t>
            </a:r>
            <a:endParaRPr sz="2000" dirty="0">
              <a:latin typeface="HGSｺﾞｼｯｸM" pitchFamily="50" charset="-128"/>
              <a:ea typeface="HGSｺﾞｼｯｸM" pitchFamily="50" charset="-128"/>
            </a:endParaRPr>
          </a:p>
        </p:txBody>
      </p:sp>
      <p:sp>
        <p:nvSpPr>
          <p:cNvPr id="11" name="山田はじめ"/>
          <p:cNvSpPr txBox="1"/>
          <p:nvPr/>
        </p:nvSpPr>
        <p:spPr>
          <a:xfrm>
            <a:off x="741760" y="6604992"/>
            <a:ext cx="3587613"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57200">
              <a:defRPr sz="3500">
                <a:latin typeface="ヒラギノ角ゴ ProN W6"/>
                <a:ea typeface="ヒラギノ角ゴ ProN W6"/>
                <a:cs typeface="ヒラギノ角ゴ ProN W6"/>
                <a:sym typeface="ヒラギノ角ゴ ProN W6"/>
              </a:defRPr>
            </a:lvl1pPr>
          </a:lstStyle>
          <a:p>
            <a:pPr algn="l"/>
            <a:endParaRPr lang="en-US" altLang="ja-JP" sz="2000" dirty="0" smtClean="0"/>
          </a:p>
        </p:txBody>
      </p:sp>
      <p:sp>
        <p:nvSpPr>
          <p:cNvPr id="12" name="山田はじめ"/>
          <p:cNvSpPr txBox="1"/>
          <p:nvPr/>
        </p:nvSpPr>
        <p:spPr>
          <a:xfrm>
            <a:off x="525736" y="7647558"/>
            <a:ext cx="11953328"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457200">
              <a:defRPr sz="3500">
                <a:latin typeface="ヒラギノ角ゴ ProN W6"/>
                <a:ea typeface="ヒラギノ角ゴ ProN W6"/>
                <a:cs typeface="ヒラギノ角ゴ ProN W6"/>
                <a:sym typeface="ヒラギノ角ゴ ProN W6"/>
              </a:defRPr>
            </a:lvl1pPr>
          </a:lstStyle>
          <a:p>
            <a:pPr algn="l"/>
            <a:r>
              <a:rPr lang="ja-JP" altLang="en-US" sz="2000" dirty="0" smtClean="0">
                <a:latin typeface="BIZ UDゴシック" pitchFamily="49" charset="-128"/>
                <a:ea typeface="BIZ UDゴシック" pitchFamily="49" charset="-128"/>
              </a:rPr>
              <a:t>北海道へはひとり旅が好きで何度も訪れ、いつか移住できたらなあと思っていました。</a:t>
            </a:r>
            <a:endParaRPr lang="en-US" altLang="ja-JP" sz="2000" dirty="0" smtClean="0">
              <a:latin typeface="BIZ UDゴシック" pitchFamily="49" charset="-128"/>
              <a:ea typeface="BIZ UDゴシック" pitchFamily="49" charset="-128"/>
            </a:endParaRPr>
          </a:p>
          <a:p>
            <a:pPr algn="l"/>
            <a:r>
              <a:rPr lang="ja-JP" altLang="en-US" sz="2000" dirty="0" smtClean="0">
                <a:latin typeface="BIZ UDゴシック" pitchFamily="49" charset="-128"/>
                <a:ea typeface="BIZ UDゴシック" pitchFamily="49" charset="-128"/>
              </a:rPr>
              <a:t>おととし札幌で行われた「北海道移住ドラフト会議」で利尻町さんとご縁があり移住しました。</a:t>
            </a:r>
            <a:endParaRPr lang="en-US" altLang="ja-JP" sz="2000" dirty="0" smtClean="0">
              <a:latin typeface="BIZ UDゴシック" pitchFamily="49" charset="-128"/>
              <a:ea typeface="BIZ UDゴシック" pitchFamily="49" charset="-128"/>
            </a:endParaRPr>
          </a:p>
          <a:p>
            <a:pPr algn="l"/>
            <a:r>
              <a:rPr lang="ja-JP" altLang="en-US" sz="2000" dirty="0" smtClean="0">
                <a:latin typeface="BIZ UDゴシック" pitchFamily="49" charset="-128"/>
                <a:ea typeface="BIZ UDゴシック" pitchFamily="49" charset="-128"/>
              </a:rPr>
              <a:t>ひとり旅も好きなことですが、ドライブが大好きです。春になると旅に出たいと体が疼きだします。</a:t>
            </a:r>
            <a:endParaRPr lang="en-US" altLang="ja-JP" sz="2000" dirty="0" smtClean="0">
              <a:latin typeface="BIZ UDゴシック" pitchFamily="49" charset="-128"/>
              <a:ea typeface="BIZ UDゴシック" pitchFamily="49" charset="-128"/>
            </a:endParaRPr>
          </a:p>
          <a:p>
            <a:pPr algn="l"/>
            <a:r>
              <a:rPr lang="ja-JP" altLang="en-US" sz="2000" dirty="0" smtClean="0">
                <a:latin typeface="BIZ UDゴシック" pitchFamily="49" charset="-128"/>
                <a:ea typeface="BIZ UDゴシック" pitchFamily="49" charset="-128"/>
              </a:rPr>
              <a:t>いつかキャンピングカーで北海道や日本一周できたらなあと思っています。</a:t>
            </a:r>
            <a:endParaRPr lang="en-US" altLang="ja-JP" sz="2000" dirty="0" smtClean="0">
              <a:latin typeface="BIZ UDゴシック" pitchFamily="49" charset="-128"/>
              <a:ea typeface="BIZ UDゴシック" pitchFamily="49" charset="-128"/>
            </a:endParaRPr>
          </a:p>
        </p:txBody>
      </p:sp>
      <p:pic>
        <p:nvPicPr>
          <p:cNvPr id="1026" name="Picture 2"/>
          <p:cNvPicPr>
            <a:picLocks noChangeAspect="1" noChangeArrowheads="1"/>
          </p:cNvPicPr>
          <p:nvPr/>
        </p:nvPicPr>
        <p:blipFill>
          <a:blip r:embed="rId3" cstate="print"/>
          <a:srcRect/>
          <a:stretch>
            <a:fillRect/>
          </a:stretch>
        </p:blipFill>
        <p:spPr bwMode="auto">
          <a:xfrm>
            <a:off x="8014568" y="2356520"/>
            <a:ext cx="3998753" cy="5328592"/>
          </a:xfrm>
          <a:prstGeom prst="rect">
            <a:avLst/>
          </a:prstGeom>
          <a:noFill/>
          <a:ln w="9525">
            <a:noFill/>
            <a:miter lim="800000"/>
            <a:headEnd/>
            <a:tailEnd/>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6286376" y="1780456"/>
            <a:ext cx="2160240" cy="43204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000000"/>
              </a:solidFill>
              <a:effectLst/>
              <a:uFillTx/>
              <a:latin typeface="+mj-lt"/>
              <a:ea typeface="+mj-ea"/>
              <a:cs typeface="+mj-cs"/>
              <a:sym typeface="ヒラギノ角ゴ ProN W3"/>
            </a:endParaRPr>
          </a:p>
        </p:txBody>
      </p:sp>
      <p:pic>
        <p:nvPicPr>
          <p:cNvPr id="128" name="p_02.jpg" descr="p_02.jpg"/>
          <p:cNvPicPr>
            <a:picLocks noChangeAspect="1"/>
          </p:cNvPicPr>
          <p:nvPr/>
        </p:nvPicPr>
        <p:blipFill>
          <a:blip r:embed="rId2" cstate="print">
            <a:extLst/>
          </a:blip>
          <a:srcRect t="2634" b="2635"/>
          <a:stretch>
            <a:fillRect/>
          </a:stretch>
        </p:blipFill>
        <p:spPr>
          <a:xfrm>
            <a:off x="-301625" y="13838"/>
            <a:ext cx="13607954" cy="9700421"/>
          </a:xfrm>
          <a:prstGeom prst="rect">
            <a:avLst/>
          </a:prstGeom>
          <a:ln w="12700">
            <a:miter lim="400000"/>
          </a:ln>
        </p:spPr>
      </p:pic>
      <p:sp>
        <p:nvSpPr>
          <p:cNvPr id="129" name="活動内容"/>
          <p:cNvSpPr txBox="1"/>
          <p:nvPr/>
        </p:nvSpPr>
        <p:spPr>
          <a:xfrm>
            <a:off x="787428" y="412304"/>
            <a:ext cx="3587613"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57200">
              <a:defRPr sz="3500">
                <a:latin typeface="ヒラギノ角ゴ ProN W6"/>
                <a:ea typeface="ヒラギノ角ゴ ProN W6"/>
                <a:cs typeface="ヒラギノ角ゴ ProN W6"/>
                <a:sym typeface="ヒラギノ角ゴ ProN W6"/>
              </a:defRPr>
            </a:lvl1pPr>
          </a:lstStyle>
          <a:p>
            <a:r>
              <a:rPr lang="ja-JP" altLang="en-US" sz="3200" dirty="0" smtClean="0"/>
              <a:t>メインの活動と</a:t>
            </a:r>
            <a:endParaRPr lang="en-US" altLang="ja-JP" sz="3200" dirty="0" smtClean="0"/>
          </a:p>
          <a:p>
            <a:r>
              <a:rPr lang="ja-JP" altLang="en-US" sz="3200" dirty="0" smtClean="0"/>
              <a:t>成果</a:t>
            </a:r>
            <a:endParaRPr sz="3200" dirty="0"/>
          </a:p>
        </p:txBody>
      </p:sp>
      <p:sp>
        <p:nvSpPr>
          <p:cNvPr id="130"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472928" y="2664073"/>
            <a:ext cx="4581380" cy="392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algn="just" defTabSz="457200">
              <a:lnSpc>
                <a:spcPct val="140000"/>
              </a:lnSpc>
              <a:defRPr sz="1800"/>
            </a:lvl1pPr>
          </a:lstStyle>
          <a:p>
            <a:endParaRPr dirty="0"/>
          </a:p>
        </p:txBody>
      </p:sp>
      <p:sp>
        <p:nvSpPr>
          <p:cNvPr id="134" name="円形"/>
          <p:cNvSpPr/>
          <p:nvPr/>
        </p:nvSpPr>
        <p:spPr>
          <a:xfrm>
            <a:off x="12571660" y="94342"/>
            <a:ext cx="201886" cy="201886"/>
          </a:xfrm>
          <a:prstGeom prst="ellipse">
            <a:avLst/>
          </a:prstGeom>
          <a:solidFill>
            <a:srgbClr val="FFFFFF"/>
          </a:solidFill>
          <a:ln w="12700">
            <a:miter lim="400000"/>
          </a:ln>
        </p:spPr>
        <p:txBody>
          <a:bodyPr lIns="50800" tIns="50800" rIns="50800" bIns="50800" anchor="ctr"/>
          <a:lstStyle/>
          <a:p>
            <a:endParaRPr/>
          </a:p>
        </p:txBody>
      </p:sp>
      <p:sp>
        <p:nvSpPr>
          <p:cNvPr id="135" name="四角形"/>
          <p:cNvSpPr/>
          <p:nvPr/>
        </p:nvSpPr>
        <p:spPr>
          <a:xfrm>
            <a:off x="9429708" y="762742"/>
            <a:ext cx="3587613" cy="1078031"/>
          </a:xfrm>
          <a:prstGeom prst="rect">
            <a:avLst/>
          </a:prstGeom>
          <a:solidFill>
            <a:srgbClr val="B5D260"/>
          </a:solidFill>
          <a:ln w="12700">
            <a:miter lim="400000"/>
          </a:ln>
          <a:effectLst>
            <a:outerShdw blurRad="63500" dist="25400" dir="5400000" rotWithShape="0">
              <a:srgbClr val="000000">
                <a:alpha val="50000"/>
              </a:srgbClr>
            </a:outerShdw>
          </a:effectLst>
        </p:spPr>
        <p:txBody>
          <a:bodyPr lIns="50800" tIns="50800" rIns="50800" bIns="50800" anchor="ctr"/>
          <a:lstStyle/>
          <a:p>
            <a:pPr defTabSz="457200">
              <a:defRPr sz="1200">
                <a:solidFill>
                  <a:srgbClr val="FFFFFF"/>
                </a:solidFill>
              </a:defRPr>
            </a:pPr>
            <a:r>
              <a:rPr lang="ja-JP" altLang="en-US" sz="2000" dirty="0" smtClean="0">
                <a:solidFill>
                  <a:schemeClr val="tx1"/>
                </a:solidFill>
                <a:latin typeface="BIZ UDPゴシック" pitchFamily="50" charset="-128"/>
                <a:ea typeface="BIZ UDPゴシック" pitchFamily="50" charset="-128"/>
              </a:rPr>
              <a:t>北海道利尻町</a:t>
            </a:r>
            <a:endParaRPr lang="ja-JP" altLang="en-US" sz="1200" dirty="0" smtClean="0">
              <a:solidFill>
                <a:schemeClr val="tx1"/>
              </a:solidFill>
              <a:latin typeface="BIZ UDPゴシック" pitchFamily="50" charset="-128"/>
              <a:ea typeface="BIZ UDPゴシック" pitchFamily="50" charset="-128"/>
            </a:endParaRPr>
          </a:p>
          <a:p>
            <a:pPr defTabSz="457200">
              <a:defRPr sz="1200">
                <a:solidFill>
                  <a:srgbClr val="FFFFFF"/>
                </a:solidFill>
              </a:defRPr>
            </a:pPr>
            <a:r>
              <a:rPr lang="ja-JP" altLang="en-US" sz="1600" dirty="0" smtClean="0">
                <a:solidFill>
                  <a:schemeClr val="tx1"/>
                </a:solidFill>
              </a:rPr>
              <a:t>地域おこし協力隊資料</a:t>
            </a:r>
            <a:endParaRPr lang="ja-JP" altLang="en-US" sz="1050" dirty="0">
              <a:solidFill>
                <a:schemeClr val="tx1"/>
              </a:solidFill>
            </a:endParaRPr>
          </a:p>
        </p:txBody>
      </p:sp>
      <p:sp>
        <p:nvSpPr>
          <p:cNvPr id="137" name="北海道 利尻町"/>
          <p:cNvSpPr txBox="1"/>
          <p:nvPr/>
        </p:nvSpPr>
        <p:spPr>
          <a:xfrm>
            <a:off x="9969072" y="955950"/>
            <a:ext cx="2508887" cy="1109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57200">
              <a:lnSpc>
                <a:spcPct val="300000"/>
              </a:lnSpc>
              <a:defRPr sz="2700"/>
            </a:lvl1pPr>
          </a:lstStyle>
          <a:p>
            <a:endParaRPr dirty="0"/>
          </a:p>
        </p:txBody>
      </p:sp>
      <p:sp>
        <p:nvSpPr>
          <p:cNvPr id="12" name="埼玉県…"/>
          <p:cNvSpPr txBox="1"/>
          <p:nvPr/>
        </p:nvSpPr>
        <p:spPr>
          <a:xfrm>
            <a:off x="7078464" y="2500536"/>
            <a:ext cx="5184576" cy="30110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l" defTabSz="457200">
              <a:lnSpc>
                <a:spcPct val="209999"/>
              </a:lnSpc>
              <a:defRPr>
                <a:latin typeface="ヒラギノ角ゴ ProN W6"/>
                <a:ea typeface="ヒラギノ角ゴ ProN W6"/>
                <a:cs typeface="ヒラギノ角ゴ ProN W6"/>
                <a:sym typeface="ヒラギノ角ゴ ProN W6"/>
              </a:defRPr>
            </a:pPr>
            <a:r>
              <a:rPr lang="ja-JP" altLang="en-US" sz="1800" dirty="0" smtClean="0">
                <a:latin typeface="HGSｺﾞｼｯｸM" pitchFamily="50" charset="-128"/>
                <a:ea typeface="HGSｺﾞｼｯｸM" pitchFamily="50" charset="-128"/>
              </a:rPr>
              <a:t>●成果</a:t>
            </a:r>
            <a:endParaRPr lang="en-US" altLang="ja-JP" sz="1800" dirty="0" smtClean="0">
              <a:latin typeface="HGSｺﾞｼｯｸM" pitchFamily="50" charset="-128"/>
              <a:ea typeface="HGSｺﾞｼｯｸM" pitchFamily="50" charset="-128"/>
            </a:endParaRPr>
          </a:p>
          <a:p>
            <a:pPr algn="l" defTabSz="457200">
              <a:lnSpc>
                <a:spcPct val="209999"/>
              </a:lnSpc>
              <a:defRPr>
                <a:latin typeface="ヒラギノ角ゴ ProN W6"/>
                <a:ea typeface="ヒラギノ角ゴ ProN W6"/>
                <a:cs typeface="ヒラギノ角ゴ ProN W6"/>
                <a:sym typeface="ヒラギノ角ゴ ProN W6"/>
              </a:defRPr>
            </a:pPr>
            <a:r>
              <a:rPr lang="ja-JP" altLang="en-US" sz="1800" dirty="0" smtClean="0">
                <a:latin typeface="HGSｺﾞｼｯｸM" pitchFamily="50" charset="-128"/>
                <a:ea typeface="HGSｺﾞｼｯｸM" pitchFamily="50" charset="-128"/>
              </a:rPr>
              <a:t>総来館者数</a:t>
            </a:r>
            <a:r>
              <a:rPr lang="ja-JP" altLang="en-US" sz="1800" dirty="0" smtClean="0">
                <a:latin typeface="HGSｺﾞｼｯｸM" pitchFamily="50" charset="-128"/>
                <a:ea typeface="HGSｺﾞｼｯｸM" pitchFamily="50" charset="-128"/>
                <a:sym typeface="Wingdings" pitchFamily="2" charset="2"/>
              </a:rPr>
              <a:t>：</a:t>
            </a:r>
            <a:r>
              <a:rPr lang="en-US" altLang="ja-JP" sz="1800" dirty="0" smtClean="0">
                <a:latin typeface="HGSｺﾞｼｯｸM" pitchFamily="50" charset="-128"/>
                <a:ea typeface="HGSｺﾞｼｯｸM" pitchFamily="50" charset="-128"/>
                <a:sym typeface="Wingdings" pitchFamily="2" charset="2"/>
              </a:rPr>
              <a:t>2026</a:t>
            </a:r>
            <a:r>
              <a:rPr lang="ja-JP" altLang="en-US" sz="1800" dirty="0" smtClean="0">
                <a:latin typeface="HGSｺﾞｼｯｸM" pitchFamily="50" charset="-128"/>
                <a:ea typeface="HGSｺﾞｼｯｸM" pitchFamily="50" charset="-128"/>
                <a:sym typeface="Wingdings" pitchFamily="2" charset="2"/>
              </a:rPr>
              <a:t>名（</a:t>
            </a:r>
            <a:r>
              <a:rPr lang="en-US" altLang="ja-JP" sz="1800" dirty="0" smtClean="0">
                <a:latin typeface="HGSｺﾞｼｯｸM" pitchFamily="50" charset="-128"/>
                <a:ea typeface="HGSｺﾞｼｯｸM" pitchFamily="50" charset="-128"/>
                <a:sym typeface="Wingdings" pitchFamily="2" charset="2"/>
              </a:rPr>
              <a:t>2/25</a:t>
            </a:r>
            <a:r>
              <a:rPr lang="ja-JP" altLang="en-US" sz="1800" dirty="0" smtClean="0">
                <a:latin typeface="HGSｺﾞｼｯｸM" pitchFamily="50" charset="-128"/>
                <a:ea typeface="HGSｺﾞｼｯｸM" pitchFamily="50" charset="-128"/>
                <a:sym typeface="Wingdings" pitchFamily="2" charset="2"/>
              </a:rPr>
              <a:t>現在）</a:t>
            </a:r>
            <a:endParaRPr lang="en-US" altLang="ja-JP" sz="1800" dirty="0" smtClean="0">
              <a:latin typeface="HGSｺﾞｼｯｸM" pitchFamily="50" charset="-128"/>
              <a:ea typeface="HGSｺﾞｼｯｸM" pitchFamily="50" charset="-128"/>
              <a:sym typeface="Wingdings" pitchFamily="2" charset="2"/>
            </a:endParaRPr>
          </a:p>
          <a:p>
            <a:pPr algn="l" defTabSz="457200">
              <a:lnSpc>
                <a:spcPct val="209999"/>
              </a:lnSpc>
              <a:defRPr>
                <a:latin typeface="ヒラギノ角ゴ ProN W6"/>
                <a:ea typeface="ヒラギノ角ゴ ProN W6"/>
                <a:cs typeface="ヒラギノ角ゴ ProN W6"/>
                <a:sym typeface="ヒラギノ角ゴ ProN W6"/>
              </a:defRPr>
            </a:pPr>
            <a:r>
              <a:rPr lang="ja-JP" altLang="en-US" sz="1800" dirty="0" smtClean="0">
                <a:latin typeface="HGSｺﾞｼｯｸM" pitchFamily="50" charset="-128"/>
                <a:ea typeface="HGSｺﾞｼｯｸM" pitchFamily="50" charset="-128"/>
                <a:sym typeface="Wingdings" pitchFamily="2" charset="2"/>
              </a:rPr>
              <a:t>移住相談：</a:t>
            </a:r>
            <a:r>
              <a:rPr lang="en-US" altLang="ja-JP" sz="1800" dirty="0" smtClean="0">
                <a:latin typeface="HGSｺﾞｼｯｸM" pitchFamily="50" charset="-128"/>
                <a:ea typeface="HGSｺﾞｼｯｸM" pitchFamily="50" charset="-128"/>
                <a:sym typeface="Wingdings" pitchFamily="2" charset="2"/>
              </a:rPr>
              <a:t>45</a:t>
            </a:r>
            <a:r>
              <a:rPr lang="ja-JP" altLang="en-US" sz="1800" dirty="0" smtClean="0">
                <a:latin typeface="HGSｺﾞｼｯｸM" pitchFamily="50" charset="-128"/>
                <a:ea typeface="HGSｺﾞｼｯｸM" pitchFamily="50" charset="-128"/>
                <a:sym typeface="Wingdings" pitchFamily="2" charset="2"/>
              </a:rPr>
              <a:t>件　　定住相談：</a:t>
            </a:r>
            <a:r>
              <a:rPr lang="en-US" altLang="ja-JP" sz="1800" dirty="0" smtClean="0">
                <a:latin typeface="HGSｺﾞｼｯｸM" pitchFamily="50" charset="-128"/>
                <a:ea typeface="HGSｺﾞｼｯｸM" pitchFamily="50" charset="-128"/>
                <a:sym typeface="Wingdings" pitchFamily="2" charset="2"/>
              </a:rPr>
              <a:t>10</a:t>
            </a:r>
            <a:r>
              <a:rPr lang="ja-JP" altLang="en-US" sz="1800" dirty="0" smtClean="0">
                <a:latin typeface="HGSｺﾞｼｯｸM" pitchFamily="50" charset="-128"/>
                <a:ea typeface="HGSｺﾞｼｯｸM" pitchFamily="50" charset="-128"/>
                <a:sym typeface="Wingdings" pitchFamily="2" charset="2"/>
              </a:rPr>
              <a:t>件</a:t>
            </a:r>
            <a:endParaRPr lang="en-US" altLang="ja-JP" sz="1800" dirty="0" smtClean="0">
              <a:latin typeface="HGSｺﾞｼｯｸM" pitchFamily="50" charset="-128"/>
              <a:ea typeface="HGSｺﾞｼｯｸM" pitchFamily="50" charset="-128"/>
              <a:sym typeface="Wingdings" pitchFamily="2" charset="2"/>
            </a:endParaRPr>
          </a:p>
          <a:p>
            <a:pPr algn="l" defTabSz="457200">
              <a:lnSpc>
                <a:spcPct val="209999"/>
              </a:lnSpc>
              <a:defRPr>
                <a:latin typeface="ヒラギノ角ゴ ProN W6"/>
                <a:ea typeface="ヒラギノ角ゴ ProN W6"/>
                <a:cs typeface="ヒラギノ角ゴ ProN W6"/>
                <a:sym typeface="ヒラギノ角ゴ ProN W6"/>
              </a:defRPr>
            </a:pPr>
            <a:r>
              <a:rPr lang="ja-JP" altLang="en-US" sz="1800" dirty="0" smtClean="0">
                <a:latin typeface="HGSｺﾞｼｯｸM" pitchFamily="50" charset="-128"/>
                <a:ea typeface="HGSｺﾞｼｯｸM" pitchFamily="50" charset="-128"/>
              </a:rPr>
              <a:t>施設イベント：</a:t>
            </a:r>
            <a:r>
              <a:rPr lang="en-US" altLang="ja-JP" sz="1800" dirty="0" smtClean="0">
                <a:latin typeface="HGSｺﾞｼｯｸM" pitchFamily="50" charset="-128"/>
                <a:ea typeface="HGSｺﾞｼｯｸM" pitchFamily="50" charset="-128"/>
              </a:rPr>
              <a:t>9</a:t>
            </a:r>
            <a:r>
              <a:rPr lang="ja-JP" altLang="en-US" sz="1800" dirty="0" smtClean="0">
                <a:latin typeface="HGSｺﾞｼｯｸM" pitchFamily="50" charset="-128"/>
                <a:ea typeface="HGSｺﾞｼｯｸM" pitchFamily="50" charset="-128"/>
              </a:rPr>
              <a:t>件</a:t>
            </a:r>
            <a:endParaRPr lang="en-US" altLang="ja-JP" sz="1800" dirty="0" smtClean="0">
              <a:latin typeface="HGSｺﾞｼｯｸM" pitchFamily="50" charset="-128"/>
              <a:ea typeface="HGSｺﾞｼｯｸM" pitchFamily="50" charset="-128"/>
            </a:endParaRPr>
          </a:p>
          <a:p>
            <a:pPr algn="l" defTabSz="457200">
              <a:lnSpc>
                <a:spcPct val="209999"/>
              </a:lnSpc>
              <a:defRPr>
                <a:latin typeface="ヒラギノ角ゴ ProN W6"/>
                <a:ea typeface="ヒラギノ角ゴ ProN W6"/>
                <a:cs typeface="ヒラギノ角ゴ ProN W6"/>
                <a:sym typeface="ヒラギノ角ゴ ProN W6"/>
              </a:defRPr>
            </a:pPr>
            <a:r>
              <a:rPr lang="ja-JP" altLang="en-US" sz="1800" dirty="0" smtClean="0">
                <a:latin typeface="HGSｺﾞｼｯｸM" pitchFamily="50" charset="-128"/>
                <a:ea typeface="HGSｺﾞｼｯｸM" pitchFamily="50" charset="-128"/>
              </a:rPr>
              <a:t>オンライン移住イベント</a:t>
            </a:r>
            <a:r>
              <a:rPr lang="en-US" altLang="ja-JP" sz="1800" dirty="0" smtClean="0">
                <a:latin typeface="HGSｺﾞｼｯｸM" pitchFamily="50" charset="-128"/>
                <a:ea typeface="HGSｺﾞｼｯｸM" pitchFamily="50" charset="-128"/>
              </a:rPr>
              <a:t>5</a:t>
            </a:r>
            <a:r>
              <a:rPr lang="ja-JP" altLang="en-US" sz="1800" dirty="0" smtClean="0">
                <a:latin typeface="HGSｺﾞｼｯｸM" pitchFamily="50" charset="-128"/>
                <a:ea typeface="HGSｺﾞｼｯｸM" pitchFamily="50" charset="-128"/>
              </a:rPr>
              <a:t>件（個別相談</a:t>
            </a:r>
            <a:r>
              <a:rPr lang="en-US" altLang="ja-JP" sz="1800" dirty="0" smtClean="0">
                <a:latin typeface="HGSｺﾞｼｯｸM" pitchFamily="50" charset="-128"/>
                <a:ea typeface="HGSｺﾞｼｯｸM" pitchFamily="50" charset="-128"/>
              </a:rPr>
              <a:t>3</a:t>
            </a:r>
            <a:r>
              <a:rPr lang="ja-JP" altLang="en-US" sz="1800" dirty="0" smtClean="0">
                <a:latin typeface="HGSｺﾞｼｯｸM" pitchFamily="50" charset="-128"/>
                <a:ea typeface="HGSｺﾞｼｯｸM" pitchFamily="50" charset="-128"/>
              </a:rPr>
              <a:t>件）</a:t>
            </a:r>
            <a:endParaRPr sz="1800" dirty="0">
              <a:latin typeface="HGSｺﾞｼｯｸM" pitchFamily="50" charset="-128"/>
              <a:ea typeface="HGSｺﾞｼｯｸM" pitchFamily="50" charset="-128"/>
            </a:endParaRPr>
          </a:p>
        </p:txBody>
      </p:sp>
      <p:pic>
        <p:nvPicPr>
          <p:cNvPr id="10" name="図 9" descr="001.JPG"/>
          <p:cNvPicPr>
            <a:picLocks noGrp="1" noChangeAspect="1"/>
          </p:cNvPicPr>
          <p:nvPr isPhoto="1"/>
        </p:nvPicPr>
        <p:blipFill>
          <a:blip r:embed="rId3" cstate="print">
            <a:lum/>
          </a:blip>
          <a:stretch>
            <a:fillRect/>
          </a:stretch>
        </p:blipFill>
        <p:spPr>
          <a:xfrm>
            <a:off x="453728" y="6028928"/>
            <a:ext cx="2736304" cy="2595981"/>
          </a:xfrm>
          <a:prstGeom prst="rect">
            <a:avLst/>
          </a:prstGeom>
          <a:noFill/>
          <a:ln>
            <a:noFill/>
          </a:ln>
        </p:spPr>
      </p:pic>
      <p:pic>
        <p:nvPicPr>
          <p:cNvPr id="14" name="図 13" descr="ハロウィン.jpeg"/>
          <p:cNvPicPr>
            <a:picLocks noGrp="1" noChangeAspect="1"/>
          </p:cNvPicPr>
          <p:nvPr isPhoto="1"/>
        </p:nvPicPr>
        <p:blipFill>
          <a:blip r:embed="rId4" cstate="print">
            <a:lum/>
          </a:blip>
          <a:stretch>
            <a:fillRect/>
          </a:stretch>
        </p:blipFill>
        <p:spPr>
          <a:xfrm>
            <a:off x="3262040" y="6028928"/>
            <a:ext cx="2952328" cy="2600860"/>
          </a:xfrm>
          <a:prstGeom prst="rect">
            <a:avLst/>
          </a:prstGeom>
          <a:noFill/>
          <a:ln>
            <a:noFill/>
          </a:ln>
        </p:spPr>
      </p:pic>
      <p:pic>
        <p:nvPicPr>
          <p:cNvPr id="17" name="図 16" descr="コーヒーお楽しみ会.JPG"/>
          <p:cNvPicPr>
            <a:picLocks noGrp="1" noChangeAspect="1"/>
          </p:cNvPicPr>
          <p:nvPr isPhoto="1"/>
        </p:nvPicPr>
        <p:blipFill>
          <a:blip r:embed="rId5" cstate="print">
            <a:lum/>
          </a:blip>
          <a:stretch>
            <a:fillRect/>
          </a:stretch>
        </p:blipFill>
        <p:spPr>
          <a:xfrm>
            <a:off x="6286376" y="6028928"/>
            <a:ext cx="3096343" cy="2609033"/>
          </a:xfrm>
          <a:prstGeom prst="rect">
            <a:avLst/>
          </a:prstGeom>
          <a:noFill/>
          <a:ln>
            <a:noFill/>
          </a:ln>
        </p:spPr>
      </p:pic>
      <p:sp>
        <p:nvSpPr>
          <p:cNvPr id="18" name="埼玉県…"/>
          <p:cNvSpPr txBox="1"/>
          <p:nvPr/>
        </p:nvSpPr>
        <p:spPr>
          <a:xfrm>
            <a:off x="1173808" y="2500536"/>
            <a:ext cx="5184576" cy="24293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l" defTabSz="457200">
              <a:lnSpc>
                <a:spcPct val="209999"/>
              </a:lnSpc>
              <a:defRPr>
                <a:latin typeface="ヒラギノ角ゴ ProN W6"/>
                <a:ea typeface="ヒラギノ角ゴ ProN W6"/>
                <a:cs typeface="ヒラギノ角ゴ ProN W6"/>
                <a:sym typeface="ヒラギノ角ゴ ProN W6"/>
              </a:defRPr>
            </a:pPr>
            <a:r>
              <a:rPr lang="ja-JP" altLang="en-US" sz="1800" b="1" dirty="0" smtClean="0">
                <a:latin typeface="HGSｺﾞｼｯｸM" pitchFamily="50" charset="-128"/>
                <a:ea typeface="HGSｺﾞｼｯｸM" pitchFamily="50" charset="-128"/>
              </a:rPr>
              <a:t>利尻町定住移住支援センター　ツギノバ</a:t>
            </a:r>
            <a:endParaRPr lang="en-US" altLang="ja-JP" sz="1800" b="1" dirty="0" smtClean="0">
              <a:latin typeface="HGSｺﾞｼｯｸM" pitchFamily="50" charset="-128"/>
              <a:ea typeface="HGSｺﾞｼｯｸM" pitchFamily="50" charset="-128"/>
            </a:endParaRPr>
          </a:p>
          <a:p>
            <a:pPr algn="l" defTabSz="457200">
              <a:lnSpc>
                <a:spcPct val="209999"/>
              </a:lnSpc>
              <a:defRPr>
                <a:latin typeface="ヒラギノ角ゴ ProN W6"/>
                <a:ea typeface="ヒラギノ角ゴ ProN W6"/>
                <a:cs typeface="ヒラギノ角ゴ ProN W6"/>
                <a:sym typeface="ヒラギノ角ゴ ProN W6"/>
              </a:defRPr>
            </a:pPr>
            <a:r>
              <a:rPr lang="ja-JP" altLang="en-US" sz="1800" dirty="0" smtClean="0">
                <a:latin typeface="HGSｺﾞｼｯｸM" pitchFamily="50" charset="-128"/>
                <a:ea typeface="HGSｺﾞｼｯｸM" pitchFamily="50" charset="-128"/>
              </a:rPr>
              <a:t>住宅や仕事といった定住移住相談や、町の暮らしにまつわる情報発信等を行う、島内外をつなぐ交流スペースでのカフェ運営や受付。</a:t>
            </a:r>
            <a:endParaRPr sz="1800" dirty="0">
              <a:latin typeface="HGSｺﾞｼｯｸM" pitchFamily="50" charset="-128"/>
              <a:ea typeface="HGSｺﾞｼｯｸM" pitchFamily="50" charset="-128"/>
            </a:endParaRPr>
          </a:p>
        </p:txBody>
      </p:sp>
      <p:sp>
        <p:nvSpPr>
          <p:cNvPr id="19" name="テキスト ボックス 18"/>
          <p:cNvSpPr txBox="1"/>
          <p:nvPr/>
        </p:nvSpPr>
        <p:spPr>
          <a:xfrm>
            <a:off x="503017" y="5684277"/>
            <a:ext cx="2686633"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200" b="0" i="0" u="none" strike="noStrike" cap="none" spc="0" normalizeH="0" baseline="0" dirty="0" smtClean="0">
                <a:ln>
                  <a:noFill/>
                </a:ln>
                <a:solidFill>
                  <a:srgbClr val="000000"/>
                </a:solidFill>
                <a:effectLst/>
                <a:uFillTx/>
                <a:latin typeface="BIZ UDPゴシック" pitchFamily="50" charset="-128"/>
                <a:ea typeface="BIZ UDPゴシック" pitchFamily="50" charset="-128"/>
                <a:sym typeface="ヒラギノ角ゴ ProN W3"/>
              </a:rPr>
              <a:t>大きなクリスマスツリーを飾りました！</a:t>
            </a:r>
            <a:endParaRPr kumimoji="0" lang="ja-JP" altLang="en-US" sz="1400" b="0" i="0" u="none" strike="noStrike" cap="none" spc="0" normalizeH="0" baseline="0" dirty="0">
              <a:ln>
                <a:noFill/>
              </a:ln>
              <a:solidFill>
                <a:srgbClr val="000000"/>
              </a:solidFill>
              <a:effectLst/>
              <a:uFillTx/>
              <a:latin typeface="BIZ UDPゴシック" pitchFamily="50" charset="-128"/>
              <a:ea typeface="BIZ UDPゴシック" pitchFamily="50" charset="-128"/>
              <a:sym typeface="ヒラギノ角ゴ ProN W3"/>
            </a:endParaRPr>
          </a:p>
        </p:txBody>
      </p:sp>
      <p:sp>
        <p:nvSpPr>
          <p:cNvPr id="20" name="テキスト ボックス 19"/>
          <p:cNvSpPr txBox="1"/>
          <p:nvPr/>
        </p:nvSpPr>
        <p:spPr>
          <a:xfrm>
            <a:off x="3949796" y="5684277"/>
            <a:ext cx="1522853"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1200" dirty="0" smtClean="0">
                <a:latin typeface="BIZ UDPゴシック" pitchFamily="50" charset="-128"/>
                <a:ea typeface="BIZ UDPゴシック" pitchFamily="50" charset="-128"/>
              </a:rPr>
              <a:t>ハロウィンパーティー</a:t>
            </a:r>
            <a:endParaRPr kumimoji="0" lang="ja-JP" altLang="en-US" sz="1200" b="0" i="0" u="none" strike="noStrike" cap="none" spc="0" normalizeH="0" baseline="0" dirty="0">
              <a:ln>
                <a:noFill/>
              </a:ln>
              <a:solidFill>
                <a:srgbClr val="000000"/>
              </a:solidFill>
              <a:effectLst/>
              <a:uFillTx/>
              <a:latin typeface="BIZ UDPゴシック" pitchFamily="50" charset="-128"/>
              <a:ea typeface="BIZ UDPゴシック" pitchFamily="50" charset="-128"/>
              <a:sym typeface="ヒラギノ角ゴ ProN W3"/>
            </a:endParaRPr>
          </a:p>
        </p:txBody>
      </p:sp>
      <p:sp>
        <p:nvSpPr>
          <p:cNvPr id="22" name="テキスト ボックス 21"/>
          <p:cNvSpPr txBox="1"/>
          <p:nvPr/>
        </p:nvSpPr>
        <p:spPr>
          <a:xfrm>
            <a:off x="6430392" y="5684277"/>
            <a:ext cx="2890214"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1200" dirty="0" smtClean="0">
                <a:latin typeface="BIZ UDPゴシック" pitchFamily="50" charset="-128"/>
                <a:ea typeface="BIZ UDPゴシック" pitchFamily="50" charset="-128"/>
              </a:rPr>
              <a:t>ツギノバ焙煎士によるコーヒーお楽しみ会</a:t>
            </a:r>
            <a:endParaRPr kumimoji="0" lang="ja-JP" altLang="en-US" sz="1200" b="0" i="0" u="none" strike="noStrike" cap="none" spc="0" normalizeH="0" baseline="0" dirty="0">
              <a:ln>
                <a:noFill/>
              </a:ln>
              <a:solidFill>
                <a:srgbClr val="000000"/>
              </a:solidFill>
              <a:effectLst/>
              <a:uFillTx/>
              <a:latin typeface="BIZ UDPゴシック" pitchFamily="50" charset="-128"/>
              <a:ea typeface="BIZ UDPゴシック" pitchFamily="50" charset="-128"/>
              <a:sym typeface="ヒラギノ角ゴ ProN W3"/>
            </a:endParaRPr>
          </a:p>
        </p:txBody>
      </p:sp>
      <p:sp>
        <p:nvSpPr>
          <p:cNvPr id="23" name="テキスト ボックス 22"/>
          <p:cNvSpPr txBox="1"/>
          <p:nvPr/>
        </p:nvSpPr>
        <p:spPr>
          <a:xfrm>
            <a:off x="10226934" y="5684277"/>
            <a:ext cx="1620635"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1200" dirty="0" smtClean="0">
                <a:latin typeface="BIZ UDPゴシック" pitchFamily="50" charset="-128"/>
                <a:ea typeface="BIZ UDPゴシック" pitchFamily="50" charset="-128"/>
              </a:rPr>
              <a:t>オンライン移住イベント</a:t>
            </a:r>
            <a:endParaRPr kumimoji="0" lang="ja-JP" altLang="en-US" sz="1200" b="0" i="0" u="none" strike="noStrike" cap="none" spc="0" normalizeH="0" baseline="0" dirty="0">
              <a:ln>
                <a:noFill/>
              </a:ln>
              <a:solidFill>
                <a:srgbClr val="000000"/>
              </a:solidFill>
              <a:effectLst/>
              <a:uFillTx/>
              <a:latin typeface="BIZ UDPゴシック" pitchFamily="50" charset="-128"/>
              <a:ea typeface="BIZ UDPゴシック" pitchFamily="50" charset="-128"/>
              <a:sym typeface="ヒラギノ角ゴ ProN W3"/>
            </a:endParaRPr>
          </a:p>
        </p:txBody>
      </p:sp>
      <p:pic>
        <p:nvPicPr>
          <p:cNvPr id="24" name="図 23" descr="オンライン2.JPG"/>
          <p:cNvPicPr>
            <a:picLocks noGrp="1" noChangeAspect="1"/>
          </p:cNvPicPr>
          <p:nvPr isPhoto="1"/>
        </p:nvPicPr>
        <p:blipFill>
          <a:blip r:embed="rId6" cstate="print">
            <a:lum/>
          </a:blip>
          <a:stretch>
            <a:fillRect/>
          </a:stretch>
        </p:blipFill>
        <p:spPr>
          <a:xfrm rot="16200000">
            <a:off x="9778763" y="5704891"/>
            <a:ext cx="2592289" cy="3240359"/>
          </a:xfrm>
          <a:prstGeom prst="rect">
            <a:avLst/>
          </a:prstGeom>
          <a:noFill/>
          <a:ln>
            <a:noFill/>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p_02.jpg" descr="p_02.jpg"/>
          <p:cNvPicPr>
            <a:picLocks noChangeAspect="1"/>
          </p:cNvPicPr>
          <p:nvPr/>
        </p:nvPicPr>
        <p:blipFill>
          <a:blip r:embed="rId2" cstate="print">
            <a:extLst/>
          </a:blip>
          <a:srcRect t="2634" b="2635"/>
          <a:stretch>
            <a:fillRect/>
          </a:stretch>
        </p:blipFill>
        <p:spPr>
          <a:xfrm>
            <a:off x="-301625" y="13838"/>
            <a:ext cx="13607954" cy="9700421"/>
          </a:xfrm>
          <a:prstGeom prst="rect">
            <a:avLst/>
          </a:prstGeom>
          <a:ln w="12700">
            <a:miter lim="400000"/>
          </a:ln>
        </p:spPr>
      </p:pic>
      <p:sp>
        <p:nvSpPr>
          <p:cNvPr id="129" name="活動内容"/>
          <p:cNvSpPr txBox="1"/>
          <p:nvPr/>
        </p:nvSpPr>
        <p:spPr>
          <a:xfrm>
            <a:off x="787428" y="268288"/>
            <a:ext cx="358761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57200">
              <a:defRPr sz="3500">
                <a:latin typeface="ヒラギノ角ゴ ProN W6"/>
                <a:ea typeface="ヒラギノ角ゴ ProN W6"/>
                <a:cs typeface="ヒラギノ角ゴ ProN W6"/>
                <a:sym typeface="ヒラギノ角ゴ ProN W6"/>
              </a:defRPr>
            </a:lvl1pPr>
          </a:lstStyle>
          <a:p>
            <a:r>
              <a:rPr lang="ja-JP" altLang="en-US" dirty="0" smtClean="0"/>
              <a:t>特に紹介したい活動と成果</a:t>
            </a:r>
            <a:endParaRPr dirty="0"/>
          </a:p>
        </p:txBody>
      </p:sp>
      <p:sp>
        <p:nvSpPr>
          <p:cNvPr id="134" name="円形"/>
          <p:cNvSpPr/>
          <p:nvPr/>
        </p:nvSpPr>
        <p:spPr>
          <a:xfrm>
            <a:off x="12571660" y="94342"/>
            <a:ext cx="201886" cy="201886"/>
          </a:xfrm>
          <a:prstGeom prst="ellipse">
            <a:avLst/>
          </a:prstGeom>
          <a:solidFill>
            <a:srgbClr val="FFFFFF"/>
          </a:solidFill>
          <a:ln w="12700">
            <a:miter lim="400000"/>
          </a:ln>
        </p:spPr>
        <p:txBody>
          <a:bodyPr lIns="50800" tIns="50800" rIns="50800" bIns="50800" anchor="ctr"/>
          <a:lstStyle/>
          <a:p>
            <a:endParaRPr/>
          </a:p>
        </p:txBody>
      </p:sp>
      <p:sp>
        <p:nvSpPr>
          <p:cNvPr id="135" name="四角形"/>
          <p:cNvSpPr/>
          <p:nvPr/>
        </p:nvSpPr>
        <p:spPr>
          <a:xfrm>
            <a:off x="9429708" y="762742"/>
            <a:ext cx="3587613" cy="1078031"/>
          </a:xfrm>
          <a:prstGeom prst="rect">
            <a:avLst/>
          </a:prstGeom>
          <a:solidFill>
            <a:srgbClr val="B5D260"/>
          </a:solidFill>
          <a:ln w="12700">
            <a:miter lim="400000"/>
          </a:ln>
          <a:effectLst>
            <a:outerShdw blurRad="63500" dist="25400" dir="5400000" rotWithShape="0">
              <a:srgbClr val="000000">
                <a:alpha val="50000"/>
              </a:srgbClr>
            </a:outerShdw>
          </a:effectLst>
        </p:spPr>
        <p:txBody>
          <a:bodyPr lIns="50800" tIns="50800" rIns="50800" bIns="50800" anchor="ctr"/>
          <a:lstStyle/>
          <a:p>
            <a:pPr defTabSz="457200">
              <a:defRPr sz="1200">
                <a:solidFill>
                  <a:srgbClr val="FFFFFF"/>
                </a:solidFill>
              </a:defRPr>
            </a:pPr>
            <a:r>
              <a:rPr lang="ja-JP" altLang="en-US" sz="2000" dirty="0" smtClean="0">
                <a:solidFill>
                  <a:schemeClr val="tx1"/>
                </a:solidFill>
                <a:latin typeface="BIZ UDPゴシック" pitchFamily="50" charset="-128"/>
                <a:ea typeface="BIZ UDPゴシック" pitchFamily="50" charset="-128"/>
              </a:rPr>
              <a:t>北海道利尻町</a:t>
            </a:r>
          </a:p>
          <a:p>
            <a:pPr defTabSz="457200">
              <a:defRPr sz="1200">
                <a:solidFill>
                  <a:srgbClr val="FFFFFF"/>
                </a:solidFill>
              </a:defRPr>
            </a:pPr>
            <a:r>
              <a:rPr lang="ja-JP" altLang="en-US" sz="1600" dirty="0" smtClean="0">
                <a:solidFill>
                  <a:schemeClr val="tx1"/>
                </a:solidFill>
              </a:rPr>
              <a:t>地域おこし協力隊資料</a:t>
            </a:r>
            <a:endParaRPr lang="ja-JP" altLang="en-US" sz="1050" dirty="0">
              <a:solidFill>
                <a:schemeClr val="tx1"/>
              </a:solidFill>
            </a:endParaRPr>
          </a:p>
        </p:txBody>
      </p:sp>
      <p:pic>
        <p:nvPicPr>
          <p:cNvPr id="10" name="図 9" descr="SNS.jpeg"/>
          <p:cNvPicPr>
            <a:picLocks noGrp="1" noChangeAspect="1"/>
          </p:cNvPicPr>
          <p:nvPr isPhoto="1"/>
        </p:nvPicPr>
        <p:blipFill>
          <a:blip r:embed="rId3" cstate="print">
            <a:lum/>
          </a:blip>
          <a:stretch>
            <a:fillRect/>
          </a:stretch>
        </p:blipFill>
        <p:spPr>
          <a:xfrm>
            <a:off x="7960122" y="1924472"/>
            <a:ext cx="3870870" cy="6643687"/>
          </a:xfrm>
          <a:prstGeom prst="rect">
            <a:avLst/>
          </a:prstGeom>
          <a:noFill/>
          <a:ln>
            <a:noFill/>
          </a:ln>
        </p:spPr>
      </p:pic>
      <p:sp>
        <p:nvSpPr>
          <p:cNvPr id="11" name="埼玉県…"/>
          <p:cNvSpPr txBox="1"/>
          <p:nvPr/>
        </p:nvSpPr>
        <p:spPr>
          <a:xfrm>
            <a:off x="1173808" y="2212504"/>
            <a:ext cx="6192688" cy="65012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l" defTabSz="457200">
              <a:lnSpc>
                <a:spcPct val="209999"/>
              </a:lnSpc>
              <a:defRPr>
                <a:latin typeface="ヒラギノ角ゴ ProN W6"/>
                <a:ea typeface="ヒラギノ角ゴ ProN W6"/>
                <a:cs typeface="ヒラギノ角ゴ ProN W6"/>
                <a:sym typeface="ヒラギノ角ゴ ProN W6"/>
              </a:defRPr>
            </a:pPr>
            <a:r>
              <a:rPr lang="en-US" altLang="ja-JP" sz="1800" b="1" dirty="0" smtClean="0">
                <a:latin typeface="HGSｺﾞｼｯｸM" pitchFamily="50" charset="-128"/>
                <a:ea typeface="HGSｺﾞｼｯｸM" pitchFamily="50" charset="-128"/>
              </a:rPr>
              <a:t>SNS</a:t>
            </a:r>
            <a:r>
              <a:rPr lang="ja-JP" altLang="en-US" sz="1800" b="1" dirty="0" smtClean="0">
                <a:latin typeface="HGSｺﾞｼｯｸM" pitchFamily="50" charset="-128"/>
                <a:ea typeface="HGSｺﾞｼｯｸM" pitchFamily="50" charset="-128"/>
              </a:rPr>
              <a:t>でのツギノバ情報発信</a:t>
            </a:r>
            <a:endParaRPr lang="en-US" altLang="ja-JP" sz="1800" b="1" dirty="0" smtClean="0">
              <a:latin typeface="HGSｺﾞｼｯｸM" pitchFamily="50" charset="-128"/>
              <a:ea typeface="HGSｺﾞｼｯｸM" pitchFamily="50" charset="-128"/>
            </a:endParaRPr>
          </a:p>
          <a:p>
            <a:pPr algn="l" defTabSz="457200">
              <a:lnSpc>
                <a:spcPct val="209999"/>
              </a:lnSpc>
              <a:defRPr>
                <a:latin typeface="ヒラギノ角ゴ ProN W6"/>
                <a:ea typeface="ヒラギノ角ゴ ProN W6"/>
                <a:cs typeface="ヒラギノ角ゴ ProN W6"/>
                <a:sym typeface="ヒラギノ角ゴ ProN W6"/>
              </a:defRPr>
            </a:pPr>
            <a:r>
              <a:rPr lang="ja-JP" altLang="en-US" sz="1800" dirty="0" smtClean="0">
                <a:latin typeface="HGSｺﾞｼｯｸM" pitchFamily="50" charset="-128"/>
                <a:ea typeface="HGSｺﾞｼｯｸM" pitchFamily="50" charset="-128"/>
              </a:rPr>
              <a:t>ＩｎｓｔａｇｒａｍやＦａｃｅｂｏｏｋ、Ｔｗｉｔｔｅｒ</a:t>
            </a:r>
            <a:endParaRPr lang="en-US" altLang="ja-JP" sz="1800" dirty="0" smtClean="0">
              <a:latin typeface="HGSｺﾞｼｯｸM" pitchFamily="50" charset="-128"/>
              <a:ea typeface="HGSｺﾞｼｯｸM" pitchFamily="50" charset="-128"/>
            </a:endParaRPr>
          </a:p>
          <a:p>
            <a:pPr algn="l" defTabSz="457200">
              <a:lnSpc>
                <a:spcPct val="209999"/>
              </a:lnSpc>
              <a:defRPr>
                <a:latin typeface="ヒラギノ角ゴ ProN W6"/>
                <a:ea typeface="ヒラギノ角ゴ ProN W6"/>
                <a:cs typeface="ヒラギノ角ゴ ProN W6"/>
                <a:sym typeface="ヒラギノ角ゴ ProN W6"/>
              </a:defRPr>
            </a:pPr>
            <a:r>
              <a:rPr lang="ja-JP" altLang="en-US" sz="1800" dirty="0" smtClean="0">
                <a:latin typeface="HGSｺﾞｼｯｸM" pitchFamily="50" charset="-128"/>
                <a:ea typeface="HGSｺﾞｼｯｸM" pitchFamily="50" charset="-128"/>
              </a:rPr>
              <a:t>での情報発信を毎日</a:t>
            </a:r>
            <a:r>
              <a:rPr lang="en-US" altLang="ja-JP" sz="1800" dirty="0" smtClean="0">
                <a:latin typeface="HGSｺﾞｼｯｸM" pitchFamily="50" charset="-128"/>
                <a:ea typeface="HGSｺﾞｼｯｸM" pitchFamily="50" charset="-128"/>
              </a:rPr>
              <a:t>1</a:t>
            </a:r>
            <a:r>
              <a:rPr lang="ja-JP" altLang="en-US" sz="1800" dirty="0" smtClean="0">
                <a:latin typeface="HGSｺﾞｼｯｸM" pitchFamily="50" charset="-128"/>
                <a:ea typeface="HGSｺﾞｼｯｸM" pitchFamily="50" charset="-128"/>
              </a:rPr>
              <a:t>投稿（可能な日は</a:t>
            </a:r>
            <a:r>
              <a:rPr lang="en-US" altLang="ja-JP" sz="1800" dirty="0" smtClean="0">
                <a:latin typeface="HGSｺﾞｼｯｸM" pitchFamily="50" charset="-128"/>
                <a:ea typeface="HGSｺﾞｼｯｸM" pitchFamily="50" charset="-128"/>
              </a:rPr>
              <a:t>1</a:t>
            </a:r>
            <a:r>
              <a:rPr lang="ja-JP" altLang="en-US" sz="1800" dirty="0" smtClean="0">
                <a:latin typeface="HGSｺﾞｼｯｸM" pitchFamily="50" charset="-128"/>
                <a:ea typeface="HGSｺﾞｼｯｸM" pitchFamily="50" charset="-128"/>
              </a:rPr>
              <a:t>日に２回）行っています。ご利用者様の様子や、イベントの様子、オンライン移住相談の光景、利尻町の政策、利尻町の求人情報など順調にフォロワーを増やし</a:t>
            </a:r>
            <a:r>
              <a:rPr lang="en-US" altLang="ja-JP" sz="1800" dirty="0" smtClean="0">
                <a:latin typeface="HGSｺﾞｼｯｸM" pitchFamily="50" charset="-128"/>
                <a:ea typeface="HGSｺﾞｼｯｸM" pitchFamily="50" charset="-128"/>
              </a:rPr>
              <a:t>2/25</a:t>
            </a:r>
            <a:r>
              <a:rPr lang="ja-JP" altLang="en-US" sz="1800" dirty="0" smtClean="0">
                <a:latin typeface="HGSｺﾞｼｯｸM" pitchFamily="50" charset="-128"/>
                <a:ea typeface="HGSｺﾞｼｯｸM" pitchFamily="50" charset="-128"/>
              </a:rPr>
              <a:t>現在、Ｉｎｓｔａｇｒａｍ</a:t>
            </a:r>
            <a:r>
              <a:rPr lang="en-US" altLang="ja-JP" sz="1800" dirty="0" smtClean="0">
                <a:latin typeface="HGSｺﾞｼｯｸM" pitchFamily="50" charset="-128"/>
                <a:ea typeface="HGSｺﾞｼｯｸM" pitchFamily="50" charset="-128"/>
              </a:rPr>
              <a:t>249</a:t>
            </a:r>
            <a:r>
              <a:rPr lang="ja-JP" altLang="en-US" sz="1800" dirty="0" smtClean="0">
                <a:latin typeface="HGSｺﾞｼｯｸM" pitchFamily="50" charset="-128"/>
                <a:ea typeface="HGSｺﾞｼｯｸM" pitchFamily="50" charset="-128"/>
              </a:rPr>
              <a:t>名、Ｆａｃｅｂｏｏｋは</a:t>
            </a:r>
            <a:r>
              <a:rPr lang="en-US" altLang="ja-JP" sz="1800" dirty="0" smtClean="0">
                <a:latin typeface="HGSｺﾞｼｯｸM" pitchFamily="50" charset="-128"/>
                <a:ea typeface="HGSｺﾞｼｯｸM" pitchFamily="50" charset="-128"/>
              </a:rPr>
              <a:t>86</a:t>
            </a:r>
            <a:r>
              <a:rPr lang="ja-JP" altLang="en-US" sz="1800" dirty="0" smtClean="0">
                <a:latin typeface="HGSｺﾞｼｯｸM" pitchFamily="50" charset="-128"/>
                <a:ea typeface="HGSｺﾞｼｯｸM" pitchFamily="50" charset="-128"/>
              </a:rPr>
              <a:t>名、Ｔｗｉｔｔｅｒは</a:t>
            </a:r>
            <a:r>
              <a:rPr lang="en-US" altLang="ja-JP" sz="1800" dirty="0" smtClean="0">
                <a:latin typeface="HGSｺﾞｼｯｸM" pitchFamily="50" charset="-128"/>
                <a:ea typeface="HGSｺﾞｼｯｸM" pitchFamily="50" charset="-128"/>
              </a:rPr>
              <a:t>42</a:t>
            </a:r>
            <a:r>
              <a:rPr lang="ja-JP" altLang="en-US" sz="1800" dirty="0" smtClean="0">
                <a:latin typeface="HGSｺﾞｼｯｸM" pitchFamily="50" charset="-128"/>
                <a:ea typeface="HGSｺﾞｼｯｸM" pitchFamily="50" charset="-128"/>
              </a:rPr>
              <a:t>名のフォロワーがいます。</a:t>
            </a:r>
            <a:endParaRPr lang="en-US" altLang="ja-JP" sz="1800" dirty="0" smtClean="0">
              <a:latin typeface="HGSｺﾞｼｯｸM" pitchFamily="50" charset="-128"/>
              <a:ea typeface="HGSｺﾞｼｯｸM" pitchFamily="50" charset="-128"/>
            </a:endParaRPr>
          </a:p>
          <a:p>
            <a:pPr algn="l" defTabSz="457200">
              <a:lnSpc>
                <a:spcPct val="209999"/>
              </a:lnSpc>
              <a:defRPr>
                <a:latin typeface="ヒラギノ角ゴ ProN W6"/>
                <a:ea typeface="ヒラギノ角ゴ ProN W6"/>
                <a:cs typeface="ヒラギノ角ゴ ProN W6"/>
                <a:sym typeface="ヒラギノ角ゴ ProN W6"/>
              </a:defRPr>
            </a:pPr>
            <a:r>
              <a:rPr lang="ja-JP" altLang="en-US" sz="1800" b="1" dirty="0" smtClean="0">
                <a:latin typeface="HGSｺﾞｼｯｸM" pitchFamily="50" charset="-128"/>
                <a:ea typeface="HGSｺﾞｼｯｸM" pitchFamily="50" charset="-128"/>
              </a:rPr>
              <a:t>課題</a:t>
            </a:r>
            <a:endParaRPr lang="en-US" altLang="ja-JP" sz="1800" b="1" dirty="0" smtClean="0">
              <a:latin typeface="HGSｺﾞｼｯｸM" pitchFamily="50" charset="-128"/>
              <a:ea typeface="HGSｺﾞｼｯｸM" pitchFamily="50" charset="-128"/>
            </a:endParaRPr>
          </a:p>
          <a:p>
            <a:pPr algn="l" defTabSz="457200">
              <a:lnSpc>
                <a:spcPct val="209999"/>
              </a:lnSpc>
              <a:defRPr>
                <a:latin typeface="ヒラギノ角ゴ ProN W6"/>
                <a:ea typeface="ヒラギノ角ゴ ProN W6"/>
                <a:cs typeface="ヒラギノ角ゴ ProN W6"/>
                <a:sym typeface="ヒラギノ角ゴ ProN W6"/>
              </a:defRPr>
            </a:pPr>
            <a:r>
              <a:rPr lang="en-US" altLang="ja-JP" sz="1800" dirty="0" smtClean="0">
                <a:latin typeface="HGSｺﾞｼｯｸM" pitchFamily="50" charset="-128"/>
                <a:ea typeface="HGSｺﾞｼｯｸM" pitchFamily="50" charset="-128"/>
              </a:rPr>
              <a:t>SNS</a:t>
            </a:r>
            <a:r>
              <a:rPr lang="ja-JP" altLang="en-US" sz="1800" dirty="0" smtClean="0">
                <a:latin typeface="HGSｺﾞｼｯｸM" pitchFamily="50" charset="-128"/>
                <a:ea typeface="HGSｺﾞｼｯｸM" pitchFamily="50" charset="-128"/>
              </a:rPr>
              <a:t>の話題集めに苦戦。各</a:t>
            </a:r>
            <a:r>
              <a:rPr lang="en-US" altLang="ja-JP" sz="1800" dirty="0" smtClean="0">
                <a:latin typeface="HGSｺﾞｼｯｸM" pitchFamily="50" charset="-128"/>
                <a:ea typeface="HGSｺﾞｼｯｸM" pitchFamily="50" charset="-128"/>
              </a:rPr>
              <a:t>SNS</a:t>
            </a:r>
            <a:r>
              <a:rPr lang="ja-JP" altLang="en-US" sz="1800" dirty="0" smtClean="0">
                <a:latin typeface="HGSｺﾞｼｯｸM" pitchFamily="50" charset="-128"/>
                <a:ea typeface="HGSｺﾞｼｯｸM" pitchFamily="50" charset="-128"/>
              </a:rPr>
              <a:t>で写真や文体、ハッシュタグなど少しずつ変えて情報発信していきたい。</a:t>
            </a:r>
            <a:endParaRPr lang="en-US" altLang="ja-JP" sz="1800" dirty="0" smtClean="0">
              <a:latin typeface="HGSｺﾞｼｯｸM" pitchFamily="50" charset="-128"/>
              <a:ea typeface="HGSｺﾞｼｯｸM" pitchFamily="50" charset="-128"/>
            </a:endParaRPr>
          </a:p>
        </p:txBody>
      </p:sp>
      <p:sp>
        <p:nvSpPr>
          <p:cNvPr id="12" name="埼玉県…"/>
          <p:cNvSpPr txBox="1"/>
          <p:nvPr/>
        </p:nvSpPr>
        <p:spPr>
          <a:xfrm>
            <a:off x="6142360" y="7757120"/>
            <a:ext cx="1728192" cy="630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l" defTabSz="457200">
              <a:lnSpc>
                <a:spcPct val="209999"/>
              </a:lnSpc>
              <a:defRPr>
                <a:latin typeface="ヒラギノ角ゴ ProN W6"/>
                <a:ea typeface="ヒラギノ角ゴ ProN W6"/>
                <a:cs typeface="ヒラギノ角ゴ ProN W6"/>
                <a:sym typeface="ヒラギノ角ゴ ProN W6"/>
              </a:defRPr>
            </a:pPr>
            <a:endParaRPr sz="2000" dirty="0">
              <a:latin typeface="HGSｺﾞｼｯｸM" pitchFamily="50" charset="-128"/>
              <a:ea typeface="HGSｺﾞｼｯｸM" pitchFamily="50" charset="-128"/>
            </a:endParaRPr>
          </a:p>
        </p:txBody>
      </p:sp>
      <p:sp>
        <p:nvSpPr>
          <p:cNvPr id="13" name="四角形"/>
          <p:cNvSpPr/>
          <p:nvPr/>
        </p:nvSpPr>
        <p:spPr>
          <a:xfrm>
            <a:off x="9899563" y="8333184"/>
            <a:ext cx="2147453" cy="573975"/>
          </a:xfrm>
          <a:prstGeom prst="rect">
            <a:avLst/>
          </a:prstGeom>
          <a:noFill/>
          <a:ln w="12700">
            <a:miter lim="400000"/>
          </a:ln>
          <a:effectLst>
            <a:outerShdw blurRad="63500" dist="25400" dir="5400000" rotWithShape="0">
              <a:srgbClr val="000000">
                <a:alpha val="50000"/>
              </a:srgbClr>
            </a:outerShdw>
          </a:effectLst>
        </p:spPr>
        <p:txBody>
          <a:bodyPr lIns="50800" tIns="50800" rIns="50800" bIns="50800" anchor="ctr"/>
          <a:lstStyle/>
          <a:p>
            <a:pPr defTabSz="457200">
              <a:defRPr sz="1200">
                <a:solidFill>
                  <a:srgbClr val="FFFFFF"/>
                </a:solidFill>
              </a:defRPr>
            </a:pPr>
            <a:r>
              <a:rPr lang="ja-JP" altLang="en-US" sz="1400" b="1" dirty="0" smtClean="0">
                <a:solidFill>
                  <a:schemeClr val="tx1"/>
                </a:solidFill>
                <a:latin typeface="BIZ UDPゴシック" pitchFamily="50" charset="-128"/>
                <a:ea typeface="BIZ UDPゴシック" pitchFamily="50" charset="-128"/>
              </a:rPr>
              <a:t>画像はＩｎｓｔａｇｒａｍです</a:t>
            </a:r>
            <a:endParaRPr lang="ja-JP" altLang="en-US" sz="800" b="1" dirty="0">
              <a:solidFill>
                <a:schemeClr val="tx1"/>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p_02.jpg" descr="p_02.jpg"/>
          <p:cNvPicPr>
            <a:picLocks noChangeAspect="1"/>
          </p:cNvPicPr>
          <p:nvPr/>
        </p:nvPicPr>
        <p:blipFill>
          <a:blip r:embed="rId2" cstate="print">
            <a:extLst/>
          </a:blip>
          <a:srcRect t="2634" b="2635"/>
          <a:stretch>
            <a:fillRect/>
          </a:stretch>
        </p:blipFill>
        <p:spPr>
          <a:xfrm>
            <a:off x="-301625" y="13838"/>
            <a:ext cx="13607954" cy="9700421"/>
          </a:xfrm>
          <a:prstGeom prst="rect">
            <a:avLst/>
          </a:prstGeom>
          <a:ln w="12700">
            <a:miter lim="400000"/>
          </a:ln>
        </p:spPr>
      </p:pic>
      <p:sp>
        <p:nvSpPr>
          <p:cNvPr id="140" name="来年度以降の…"/>
          <p:cNvSpPr txBox="1"/>
          <p:nvPr/>
        </p:nvSpPr>
        <p:spPr>
          <a:xfrm>
            <a:off x="787428" y="340296"/>
            <a:ext cx="3696604" cy="1192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defTabSz="457200">
              <a:lnSpc>
                <a:spcPct val="80000"/>
              </a:lnSpc>
              <a:defRPr sz="3400">
                <a:latin typeface="ヒラギノ角ゴ ProN W6"/>
                <a:ea typeface="ヒラギノ角ゴ ProN W6"/>
                <a:cs typeface="ヒラギノ角ゴ ProN W6"/>
                <a:sym typeface="ヒラギノ角ゴ ProN W6"/>
              </a:defRPr>
            </a:pPr>
            <a:r>
              <a:rPr lang="ja-JP" altLang="en-US" dirty="0" smtClean="0"/>
              <a:t>来年度に向けての活動計画・抱負</a:t>
            </a:r>
            <a:endParaRPr lang="en-US" altLang="ja-JP" dirty="0" smtClean="0"/>
          </a:p>
        </p:txBody>
      </p:sp>
      <p:sp>
        <p:nvSpPr>
          <p:cNvPr id="144" name="円形"/>
          <p:cNvSpPr/>
          <p:nvPr/>
        </p:nvSpPr>
        <p:spPr>
          <a:xfrm>
            <a:off x="12571660" y="94342"/>
            <a:ext cx="201886" cy="201886"/>
          </a:xfrm>
          <a:prstGeom prst="ellipse">
            <a:avLst/>
          </a:prstGeom>
          <a:solidFill>
            <a:srgbClr val="FFFFFF"/>
          </a:solidFill>
          <a:ln w="12700">
            <a:miter lim="400000"/>
          </a:ln>
        </p:spPr>
        <p:txBody>
          <a:bodyPr lIns="50800" tIns="50800" rIns="50800" bIns="50800" anchor="ctr"/>
          <a:lstStyle/>
          <a:p>
            <a:endParaRPr/>
          </a:p>
        </p:txBody>
      </p:sp>
      <p:sp>
        <p:nvSpPr>
          <p:cNvPr id="145" name="四角形"/>
          <p:cNvSpPr/>
          <p:nvPr/>
        </p:nvSpPr>
        <p:spPr>
          <a:xfrm>
            <a:off x="9429708" y="762742"/>
            <a:ext cx="3587613" cy="1078031"/>
          </a:xfrm>
          <a:prstGeom prst="rect">
            <a:avLst/>
          </a:prstGeom>
          <a:solidFill>
            <a:srgbClr val="B5D260"/>
          </a:solidFill>
          <a:ln w="12700">
            <a:miter lim="400000"/>
          </a:ln>
          <a:effectLst>
            <a:outerShdw blurRad="63500" dist="25400" dir="5400000" rotWithShape="0">
              <a:srgbClr val="000000">
                <a:alpha val="50000"/>
              </a:srgbClr>
            </a:outerShdw>
          </a:effectLst>
        </p:spPr>
        <p:txBody>
          <a:bodyPr lIns="50800" tIns="50800" rIns="50800" bIns="50800" anchor="ctr"/>
          <a:lstStyle/>
          <a:p>
            <a:pPr defTabSz="457200">
              <a:defRPr sz="1200">
                <a:solidFill>
                  <a:srgbClr val="FFFFFF"/>
                </a:solidFill>
              </a:defRPr>
            </a:pPr>
            <a:r>
              <a:rPr lang="ja-JP" altLang="en-US" sz="2000" dirty="0" smtClean="0">
                <a:solidFill>
                  <a:schemeClr val="tx1"/>
                </a:solidFill>
                <a:latin typeface="BIZ UDPゴシック" pitchFamily="50" charset="-128"/>
                <a:ea typeface="BIZ UDPゴシック" pitchFamily="50" charset="-128"/>
              </a:rPr>
              <a:t>北海道利尻町</a:t>
            </a:r>
          </a:p>
          <a:p>
            <a:pPr defTabSz="457200">
              <a:defRPr sz="1200">
                <a:solidFill>
                  <a:srgbClr val="FFFFFF"/>
                </a:solidFill>
              </a:defRPr>
            </a:pPr>
            <a:r>
              <a:rPr lang="ja-JP" altLang="en-US" sz="1600" dirty="0" smtClean="0">
                <a:solidFill>
                  <a:schemeClr val="tx1"/>
                </a:solidFill>
              </a:rPr>
              <a:t>地域おこし協力隊資料</a:t>
            </a:r>
            <a:endParaRPr lang="ja-JP" altLang="en-US" sz="900" dirty="0">
              <a:solidFill>
                <a:schemeClr val="tx1"/>
              </a:solidFill>
            </a:endParaRPr>
          </a:p>
        </p:txBody>
      </p:sp>
      <p:sp>
        <p:nvSpPr>
          <p:cNvPr id="147" name="北海道 利尻町"/>
          <p:cNvSpPr txBox="1"/>
          <p:nvPr/>
        </p:nvSpPr>
        <p:spPr>
          <a:xfrm>
            <a:off x="9969072" y="955950"/>
            <a:ext cx="2508887" cy="1112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57200">
              <a:lnSpc>
                <a:spcPct val="300000"/>
              </a:lnSpc>
              <a:defRPr sz="2700"/>
            </a:lvl1pPr>
          </a:lstStyle>
          <a:p>
            <a:endParaRPr dirty="0"/>
          </a:p>
        </p:txBody>
      </p:sp>
      <p:sp>
        <p:nvSpPr>
          <p:cNvPr id="12" name="埼玉県…"/>
          <p:cNvSpPr txBox="1"/>
          <p:nvPr/>
        </p:nvSpPr>
        <p:spPr>
          <a:xfrm>
            <a:off x="1173808" y="2424883"/>
            <a:ext cx="5184576" cy="4174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l" defTabSz="457200">
              <a:lnSpc>
                <a:spcPct val="209999"/>
              </a:lnSpc>
              <a:defRPr>
                <a:latin typeface="ヒラギノ角ゴ ProN W6"/>
                <a:ea typeface="ヒラギノ角ゴ ProN W6"/>
                <a:cs typeface="ヒラギノ角ゴ ProN W6"/>
                <a:sym typeface="ヒラギノ角ゴ ProN W6"/>
              </a:defRPr>
            </a:pPr>
            <a:r>
              <a:rPr lang="ja-JP" altLang="en-US" sz="1800" b="1" dirty="0" smtClean="0">
                <a:latin typeface="HGSｺﾞｼｯｸM" pitchFamily="50" charset="-128"/>
                <a:ea typeface="HGSｺﾞｼｯｸM" pitchFamily="50" charset="-128"/>
              </a:rPr>
              <a:t>来年度の抱負</a:t>
            </a:r>
          </a:p>
          <a:p>
            <a:pPr algn="l" defTabSz="457200">
              <a:lnSpc>
                <a:spcPct val="209999"/>
              </a:lnSpc>
              <a:defRPr>
                <a:latin typeface="ヒラギノ角ゴ ProN W6"/>
                <a:ea typeface="ヒラギノ角ゴ ProN W6"/>
                <a:cs typeface="ヒラギノ角ゴ ProN W6"/>
                <a:sym typeface="ヒラギノ角ゴ ProN W6"/>
              </a:defRPr>
            </a:pPr>
            <a:r>
              <a:rPr lang="ja-JP" altLang="en-US" sz="1800" dirty="0" smtClean="0">
                <a:latin typeface="HGSｺﾞｼｯｸM" pitchFamily="50" charset="-128"/>
                <a:ea typeface="HGSｺﾞｼｯｸM" pitchFamily="50" charset="-128"/>
              </a:rPr>
              <a:t>ツギノバのご来館者数も</a:t>
            </a:r>
            <a:r>
              <a:rPr lang="en-US" altLang="ja-JP" sz="1800" dirty="0" smtClean="0">
                <a:latin typeface="HGSｺﾞｼｯｸM" pitchFamily="50" charset="-128"/>
                <a:ea typeface="HGSｺﾞｼｯｸM" pitchFamily="50" charset="-128"/>
              </a:rPr>
              <a:t>2,000</a:t>
            </a:r>
            <a:r>
              <a:rPr lang="ja-JP" altLang="en-US" sz="1800" dirty="0" smtClean="0">
                <a:latin typeface="HGSｺﾞｼｯｸM" pitchFamily="50" charset="-128"/>
                <a:ea typeface="HGSｺﾞｼｯｸM" pitchFamily="50" charset="-128"/>
              </a:rPr>
              <a:t>名を超え、</a:t>
            </a:r>
            <a:r>
              <a:rPr lang="en-US" altLang="ja-JP" sz="1800" dirty="0" smtClean="0">
                <a:latin typeface="HGSｺﾞｼｯｸM" pitchFamily="50" charset="-128"/>
                <a:ea typeface="HGSｺﾞｼｯｸM" pitchFamily="50" charset="-128"/>
              </a:rPr>
              <a:t>7</a:t>
            </a:r>
            <a:r>
              <a:rPr lang="ja-JP" altLang="en-US" sz="1800" dirty="0" smtClean="0">
                <a:latin typeface="HGSｺﾞｼｯｸM" pitchFamily="50" charset="-128"/>
                <a:ea typeface="HGSｺﾞｼｯｸM" pitchFamily="50" charset="-128"/>
              </a:rPr>
              <a:t>月</a:t>
            </a:r>
            <a:r>
              <a:rPr lang="en-US" altLang="ja-JP" sz="1800" dirty="0" smtClean="0">
                <a:latin typeface="HGSｺﾞｼｯｸM" pitchFamily="50" charset="-128"/>
                <a:ea typeface="HGSｺﾞｼｯｸM" pitchFamily="50" charset="-128"/>
              </a:rPr>
              <a:t>8</a:t>
            </a:r>
            <a:r>
              <a:rPr lang="ja-JP" altLang="en-US" sz="1800" dirty="0" smtClean="0">
                <a:latin typeface="HGSｺﾞｼｯｸM" pitchFamily="50" charset="-128"/>
                <a:ea typeface="HGSｺﾞｼｯｸM" pitchFamily="50" charset="-128"/>
              </a:rPr>
              <a:t>日から</a:t>
            </a:r>
            <a:r>
              <a:rPr lang="en-US" altLang="ja-JP" sz="1800" dirty="0" smtClean="0">
                <a:latin typeface="HGSｺﾞｼｯｸM" pitchFamily="50" charset="-128"/>
                <a:ea typeface="HGSｺﾞｼｯｸM" pitchFamily="50" charset="-128"/>
              </a:rPr>
              <a:t>2</a:t>
            </a:r>
            <a:r>
              <a:rPr lang="ja-JP" altLang="en-US" sz="1800" dirty="0" smtClean="0">
                <a:latin typeface="HGSｺﾞｼｯｸM" pitchFamily="50" charset="-128"/>
                <a:ea typeface="HGSｺﾞｼｯｸM" pitchFamily="50" charset="-128"/>
              </a:rPr>
              <a:t>年目に入ります。</a:t>
            </a:r>
            <a:endParaRPr lang="en-US" altLang="ja-JP" sz="1800" dirty="0" smtClean="0">
              <a:latin typeface="HGSｺﾞｼｯｸM" pitchFamily="50" charset="-128"/>
              <a:ea typeface="HGSｺﾞｼｯｸM" pitchFamily="50" charset="-128"/>
            </a:endParaRPr>
          </a:p>
          <a:p>
            <a:pPr algn="l" defTabSz="457200">
              <a:lnSpc>
                <a:spcPct val="209999"/>
              </a:lnSpc>
              <a:defRPr>
                <a:latin typeface="ヒラギノ角ゴ ProN W6"/>
                <a:ea typeface="ヒラギノ角ゴ ProN W6"/>
                <a:cs typeface="ヒラギノ角ゴ ProN W6"/>
                <a:sym typeface="ヒラギノ角ゴ ProN W6"/>
              </a:defRPr>
            </a:pPr>
            <a:r>
              <a:rPr lang="ja-JP" altLang="en-US" sz="1800" dirty="0" smtClean="0">
                <a:latin typeface="HGSｺﾞｼｯｸM" pitchFamily="50" charset="-128"/>
                <a:ea typeface="HGSｺﾞｼｯｸM" pitchFamily="50" charset="-128"/>
              </a:rPr>
              <a:t>来年度からは自らの足で町に出て、より町を知り少しでも町の方の役に立てるようになりたいです。</a:t>
            </a:r>
            <a:endParaRPr lang="en-US" altLang="ja-JP" sz="1800" dirty="0" smtClean="0">
              <a:latin typeface="HGSｺﾞｼｯｸM" pitchFamily="50" charset="-128"/>
              <a:ea typeface="HGSｺﾞｼｯｸM" pitchFamily="50" charset="-128"/>
            </a:endParaRPr>
          </a:p>
          <a:p>
            <a:pPr algn="l" defTabSz="457200">
              <a:lnSpc>
                <a:spcPct val="209999"/>
              </a:lnSpc>
              <a:defRPr>
                <a:latin typeface="ヒラギノ角ゴ ProN W6"/>
                <a:ea typeface="ヒラギノ角ゴ ProN W6"/>
                <a:cs typeface="ヒラギノ角ゴ ProN W6"/>
                <a:sym typeface="ヒラギノ角ゴ ProN W6"/>
              </a:defRPr>
            </a:pPr>
            <a:r>
              <a:rPr lang="ja-JP" altLang="en-US" sz="1800" dirty="0" smtClean="0">
                <a:latin typeface="HGSｺﾞｼｯｸM" pitchFamily="50" charset="-128"/>
                <a:ea typeface="HGSｺﾞｼｯｸM" pitchFamily="50" charset="-128"/>
              </a:rPr>
              <a:t>見かけたらぜひ声をかけてください！</a:t>
            </a:r>
          </a:p>
        </p:txBody>
      </p:sp>
      <p:pic>
        <p:nvPicPr>
          <p:cNvPr id="14" name="図 13" descr="ツギノバ.jpeg"/>
          <p:cNvPicPr>
            <a:picLocks noGrp="1" noChangeAspect="1"/>
          </p:cNvPicPr>
          <p:nvPr isPhoto="1"/>
        </p:nvPicPr>
        <p:blipFill>
          <a:blip r:embed="rId3" cstate="print">
            <a:lum/>
          </a:blip>
          <a:stretch>
            <a:fillRect/>
          </a:stretch>
        </p:blipFill>
        <p:spPr>
          <a:xfrm>
            <a:off x="6862440" y="4300736"/>
            <a:ext cx="4896544" cy="3674322"/>
          </a:xfrm>
          <a:prstGeom prst="rect">
            <a:avLst/>
          </a:prstGeom>
          <a:noFill/>
          <a:ln>
            <a:noFill/>
          </a:ln>
        </p:spPr>
      </p:pic>
      <p:sp>
        <p:nvSpPr>
          <p:cNvPr id="9" name="テキスト ボックス 8"/>
          <p:cNvSpPr txBox="1"/>
          <p:nvPr/>
        </p:nvSpPr>
        <p:spPr>
          <a:xfrm>
            <a:off x="8230592" y="7999760"/>
            <a:ext cx="3473708"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600" b="0" i="0" u="none" strike="noStrike" cap="none" spc="0" normalizeH="0" baseline="0" dirty="0" smtClean="0">
                <a:ln>
                  <a:noFill/>
                </a:ln>
                <a:solidFill>
                  <a:srgbClr val="000000"/>
                </a:solidFill>
                <a:effectLst/>
                <a:uFillTx/>
                <a:latin typeface="BIZ UDPゴシック" pitchFamily="50" charset="-128"/>
                <a:ea typeface="BIZ UDPゴシック" pitchFamily="50" charset="-128"/>
                <a:sym typeface="ヒラギノ角ゴ ProN W3"/>
              </a:rPr>
              <a:t>利尻町定住移住支援センターツギノバ</a:t>
            </a:r>
            <a:endParaRPr kumimoji="0" lang="ja-JP" altLang="en-US" sz="1600" b="0" i="0" u="none" strike="noStrike" cap="none" spc="0" normalizeH="0" baseline="0" dirty="0">
              <a:ln>
                <a:noFill/>
              </a:ln>
              <a:solidFill>
                <a:srgbClr val="000000"/>
              </a:solidFill>
              <a:effectLst/>
              <a:uFillTx/>
              <a:latin typeface="BIZ UDPゴシック" pitchFamily="50" charset="-128"/>
              <a:ea typeface="BIZ UDPゴシック" pitchFamily="50" charset="-128"/>
              <a:sym typeface="ヒラギノ角ゴ ProN W3"/>
            </a:endParaRP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630</TotalTime>
  <Words>795</Words>
  <Application>Microsoft Office PowerPoint</Application>
  <PresentationFormat>ユーザー設定</PresentationFormat>
  <Paragraphs>52</Paragraphs>
  <Slides>4</Slides>
  <Notes>0</Notes>
  <HiddenSlides>0</HiddenSlides>
  <MMClips>0</MMClips>
  <ScaleCrop>false</ScaleCrop>
  <HeadingPairs>
    <vt:vector size="4" baseType="variant">
      <vt:variant>
        <vt:lpstr>テーマ</vt:lpstr>
      </vt:variant>
      <vt:variant>
        <vt:i4>1</vt:i4>
      </vt:variant>
      <vt:variant>
        <vt:lpstr>スライド タイトル</vt:lpstr>
      </vt:variant>
      <vt:variant>
        <vt:i4>4</vt:i4>
      </vt:variant>
    </vt:vector>
  </HeadingPairs>
  <TitlesOfParts>
    <vt:vector size="5" baseType="lpstr">
      <vt:lpstr>White</vt:lpstr>
      <vt:lpstr>スライド 1</vt:lpstr>
      <vt:lpstr>スライド 2</vt:lpstr>
      <vt:lpstr>スライド 3</vt:lpstr>
      <vt:lpstr>スライド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高木 啓子</dc:creator>
  <cp:lastModifiedBy>高木 啓子</cp:lastModifiedBy>
  <cp:revision>91</cp:revision>
  <dcterms:modified xsi:type="dcterms:W3CDTF">2021-03-01T06:29:12Z</dcterms:modified>
</cp:coreProperties>
</file>